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56" r:id="rId2"/>
    <p:sldId id="324" r:id="rId3"/>
    <p:sldId id="326" r:id="rId4"/>
    <p:sldId id="291" r:id="rId5"/>
    <p:sldId id="327" r:id="rId6"/>
    <p:sldId id="309" r:id="rId7"/>
    <p:sldId id="328" r:id="rId8"/>
    <p:sldId id="259" r:id="rId9"/>
    <p:sldId id="290" r:id="rId10"/>
    <p:sldId id="282" r:id="rId11"/>
    <p:sldId id="332" r:id="rId12"/>
    <p:sldId id="284" r:id="rId13"/>
    <p:sldId id="329" r:id="rId14"/>
    <p:sldId id="280" r:id="rId15"/>
    <p:sldId id="287" r:id="rId16"/>
    <p:sldId id="264" r:id="rId17"/>
    <p:sldId id="330" r:id="rId1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A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4576" autoAdjust="0"/>
  </p:normalViewPr>
  <p:slideViewPr>
    <p:cSldViewPr>
      <p:cViewPr varScale="1">
        <p:scale>
          <a:sx n="69" d="100"/>
          <a:sy n="69" d="100"/>
        </p:scale>
        <p:origin x="-558" y="-108"/>
      </p:cViewPr>
      <p:guideLst>
        <p:guide orient="horz" pos="2160"/>
        <p:guide pos="2880"/>
      </p:guideLst>
    </p:cSldViewPr>
  </p:slideViewPr>
  <p:outlineViewPr>
    <p:cViewPr>
      <p:scale>
        <a:sx n="33" d="100"/>
        <a:sy n="33" d="100"/>
      </p:scale>
      <p:origin x="0" y="648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ED087C-5927-4F74-B1ED-A3F79E225657}" type="datetimeFigureOut">
              <a:rPr lang="de-DE" smtClean="0"/>
              <a:pPr/>
              <a:t>15.11.2014</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CB0763-2E10-4A50-91CB-2AC34E6AC075}" type="slidenum">
              <a:rPr lang="de-DE" smtClean="0"/>
              <a:pPr/>
              <a:t>‹Nr.›</a:t>
            </a:fld>
            <a:endParaRPr lang="de-DE"/>
          </a:p>
        </p:txBody>
      </p:sp>
    </p:spTree>
    <p:extLst>
      <p:ext uri="{BB962C8B-B14F-4D97-AF65-F5344CB8AC3E}">
        <p14:creationId xmlns:p14="http://schemas.microsoft.com/office/powerpoint/2010/main" xmlns="" val="1045695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2CB0763-2E10-4A50-91CB-2AC34E6AC075}" type="slidenum">
              <a:rPr lang="de-DE" smtClean="0"/>
              <a:pPr/>
              <a:t>2</a:t>
            </a:fld>
            <a:endParaRPr lang="de-DE"/>
          </a:p>
        </p:txBody>
      </p:sp>
    </p:spTree>
    <p:extLst>
      <p:ext uri="{BB962C8B-B14F-4D97-AF65-F5344CB8AC3E}">
        <p14:creationId xmlns:p14="http://schemas.microsoft.com/office/powerpoint/2010/main" xmlns="" val="1948049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FBB8F9D3-DAA4-4400-9476-4ACF025B07F9}" type="datetime1">
              <a:rPr lang="de-DE" smtClean="0"/>
              <a:t>15.11.2014</a:t>
            </a:fld>
            <a:endParaRPr lang="de-DE"/>
          </a:p>
        </p:txBody>
      </p:sp>
      <p:sp>
        <p:nvSpPr>
          <p:cNvPr id="5" name="Fußzeilenplatzhalter 4"/>
          <p:cNvSpPr>
            <a:spLocks noGrp="1"/>
          </p:cNvSpPr>
          <p:nvPr>
            <p:ph type="ftr" sz="quarter" idx="11"/>
          </p:nvPr>
        </p:nvSpPr>
        <p:spPr/>
        <p:txBody>
          <a:bodyPr/>
          <a:lstStyle/>
          <a:p>
            <a:r>
              <a:rPr lang="de-DE" smtClean="0"/>
              <a:t>Dr. Lutz  Stäudel, Leipzig  - Erfahrungsbasiertes  Lernen, Dillingen 14./15.11.14</a:t>
            </a:r>
            <a:endParaRPr lang="de-DE"/>
          </a:p>
        </p:txBody>
      </p:sp>
      <p:sp>
        <p:nvSpPr>
          <p:cNvPr id="6" name="Foliennummernplatzhalter 5"/>
          <p:cNvSpPr>
            <a:spLocks noGrp="1"/>
          </p:cNvSpPr>
          <p:nvPr>
            <p:ph type="sldNum" sz="quarter" idx="12"/>
          </p:nvPr>
        </p:nvSpPr>
        <p:spPr/>
        <p:txBody>
          <a:bodyPr/>
          <a:lstStyle/>
          <a:p>
            <a:fld id="{456B1603-9913-4CFA-91B2-224DC55B51CD}" type="slidenum">
              <a:rPr lang="de-DE" smtClean="0"/>
              <a:pPr/>
              <a:t>‹Nr.›</a:t>
            </a:fld>
            <a:endParaRPr lang="de-DE"/>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995549D-158A-4EF1-AEF3-EE653B804E74}" type="datetime1">
              <a:rPr lang="de-DE" smtClean="0"/>
              <a:t>15.11.2014</a:t>
            </a:fld>
            <a:endParaRPr lang="de-DE"/>
          </a:p>
        </p:txBody>
      </p:sp>
      <p:sp>
        <p:nvSpPr>
          <p:cNvPr id="5" name="Fußzeilenplatzhalter 4"/>
          <p:cNvSpPr>
            <a:spLocks noGrp="1"/>
          </p:cNvSpPr>
          <p:nvPr>
            <p:ph type="ftr" sz="quarter" idx="11"/>
          </p:nvPr>
        </p:nvSpPr>
        <p:spPr/>
        <p:txBody>
          <a:bodyPr/>
          <a:lstStyle/>
          <a:p>
            <a:r>
              <a:rPr lang="de-DE" smtClean="0"/>
              <a:t>Dr. Lutz  Stäudel, Leipzig  - Erfahrungsbasiertes  Lernen, Dillingen 14./15.11.14</a:t>
            </a:r>
            <a:endParaRPr lang="de-DE"/>
          </a:p>
        </p:txBody>
      </p:sp>
      <p:sp>
        <p:nvSpPr>
          <p:cNvPr id="6" name="Foliennummernplatzhalter 5"/>
          <p:cNvSpPr>
            <a:spLocks noGrp="1"/>
          </p:cNvSpPr>
          <p:nvPr>
            <p:ph type="sldNum" sz="quarter" idx="12"/>
          </p:nvPr>
        </p:nvSpPr>
        <p:spPr/>
        <p:txBody>
          <a:bodyPr/>
          <a:lstStyle/>
          <a:p>
            <a:fld id="{456B1603-9913-4CFA-91B2-224DC55B51CD}" type="slidenum">
              <a:rPr lang="de-DE" smtClean="0"/>
              <a:pPr/>
              <a:t>‹Nr.›</a:t>
            </a:fld>
            <a:endParaRPr lang="de-DE"/>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D009E0DE-F1FA-45A5-BAFE-75282F1D41CB}" type="datetime1">
              <a:rPr lang="de-DE" smtClean="0"/>
              <a:t>15.11.2014</a:t>
            </a:fld>
            <a:endParaRPr lang="de-DE"/>
          </a:p>
        </p:txBody>
      </p:sp>
      <p:sp>
        <p:nvSpPr>
          <p:cNvPr id="5" name="Fußzeilenplatzhalter 4"/>
          <p:cNvSpPr>
            <a:spLocks noGrp="1"/>
          </p:cNvSpPr>
          <p:nvPr>
            <p:ph type="ftr" sz="quarter" idx="11"/>
          </p:nvPr>
        </p:nvSpPr>
        <p:spPr/>
        <p:txBody>
          <a:bodyPr/>
          <a:lstStyle/>
          <a:p>
            <a:r>
              <a:rPr lang="de-DE" smtClean="0"/>
              <a:t>Dr. Lutz  Stäudel, Leipzig  - Erfahrungsbasiertes  Lernen, Dillingen 14./15.11.14</a:t>
            </a:r>
            <a:endParaRPr lang="de-DE"/>
          </a:p>
        </p:txBody>
      </p:sp>
      <p:sp>
        <p:nvSpPr>
          <p:cNvPr id="6" name="Foliennummernplatzhalter 5"/>
          <p:cNvSpPr>
            <a:spLocks noGrp="1"/>
          </p:cNvSpPr>
          <p:nvPr>
            <p:ph type="sldNum" sz="quarter" idx="12"/>
          </p:nvPr>
        </p:nvSpPr>
        <p:spPr/>
        <p:txBody>
          <a:bodyPr/>
          <a:lstStyle/>
          <a:p>
            <a:fld id="{456B1603-9913-4CFA-91B2-224DC55B51CD}" type="slidenum">
              <a:rPr lang="de-DE" smtClean="0"/>
              <a:pPr/>
              <a:t>‹Nr.›</a:t>
            </a:fld>
            <a:endParaRPr lang="de-DE"/>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8C0F9F0-781A-4DE8-AFFF-9DD97487EF5C}" type="datetime1">
              <a:rPr lang="de-DE" smtClean="0"/>
              <a:t>15.11.2014</a:t>
            </a:fld>
            <a:endParaRPr lang="de-DE"/>
          </a:p>
        </p:txBody>
      </p:sp>
      <p:sp>
        <p:nvSpPr>
          <p:cNvPr id="5" name="Fußzeilenplatzhalter 4"/>
          <p:cNvSpPr>
            <a:spLocks noGrp="1"/>
          </p:cNvSpPr>
          <p:nvPr>
            <p:ph type="ftr" sz="quarter" idx="11"/>
          </p:nvPr>
        </p:nvSpPr>
        <p:spPr/>
        <p:txBody>
          <a:bodyPr/>
          <a:lstStyle/>
          <a:p>
            <a:r>
              <a:rPr lang="de-DE" smtClean="0"/>
              <a:t>Dr. Lutz  Stäudel, Leipzig  - Erfahrungsbasiertes  Lernen, Dillingen 14./15.11.14</a:t>
            </a:r>
            <a:endParaRPr lang="de-DE"/>
          </a:p>
        </p:txBody>
      </p:sp>
      <p:sp>
        <p:nvSpPr>
          <p:cNvPr id="6" name="Foliennummernplatzhalter 5"/>
          <p:cNvSpPr>
            <a:spLocks noGrp="1"/>
          </p:cNvSpPr>
          <p:nvPr>
            <p:ph type="sldNum" sz="quarter" idx="12"/>
          </p:nvPr>
        </p:nvSpPr>
        <p:spPr/>
        <p:txBody>
          <a:bodyPr/>
          <a:lstStyle/>
          <a:p>
            <a:fld id="{456B1603-9913-4CFA-91B2-224DC55B51CD}" type="slidenum">
              <a:rPr lang="de-DE" smtClean="0"/>
              <a:pPr/>
              <a:t>‹Nr.›</a:t>
            </a:fld>
            <a:endParaRPr lang="de-DE"/>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8E3C7DA0-7F6C-4D97-995B-215647FA7AA7}" type="datetime1">
              <a:rPr lang="de-DE" smtClean="0"/>
              <a:t>15.11.2014</a:t>
            </a:fld>
            <a:endParaRPr lang="de-DE"/>
          </a:p>
        </p:txBody>
      </p:sp>
      <p:sp>
        <p:nvSpPr>
          <p:cNvPr id="5" name="Fußzeilenplatzhalter 4"/>
          <p:cNvSpPr>
            <a:spLocks noGrp="1"/>
          </p:cNvSpPr>
          <p:nvPr>
            <p:ph type="ftr" sz="quarter" idx="11"/>
          </p:nvPr>
        </p:nvSpPr>
        <p:spPr/>
        <p:txBody>
          <a:bodyPr/>
          <a:lstStyle/>
          <a:p>
            <a:r>
              <a:rPr lang="de-DE" smtClean="0"/>
              <a:t>Dr. Lutz  Stäudel, Leipzig  - Erfahrungsbasiertes  Lernen, Dillingen 14./15.11.14</a:t>
            </a:r>
            <a:endParaRPr lang="de-DE"/>
          </a:p>
        </p:txBody>
      </p:sp>
      <p:sp>
        <p:nvSpPr>
          <p:cNvPr id="6" name="Foliennummernplatzhalter 5"/>
          <p:cNvSpPr>
            <a:spLocks noGrp="1"/>
          </p:cNvSpPr>
          <p:nvPr>
            <p:ph type="sldNum" sz="quarter" idx="12"/>
          </p:nvPr>
        </p:nvSpPr>
        <p:spPr/>
        <p:txBody>
          <a:bodyPr/>
          <a:lstStyle/>
          <a:p>
            <a:fld id="{456B1603-9913-4CFA-91B2-224DC55B51CD}" type="slidenum">
              <a:rPr lang="de-DE" smtClean="0"/>
              <a:pPr/>
              <a:t>‹Nr.›</a:t>
            </a:fld>
            <a:endParaRPr lang="de-DE"/>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A7CBDDAA-0645-4860-B455-F8B9BC222C19}" type="datetime1">
              <a:rPr lang="de-DE" smtClean="0"/>
              <a:t>15.11.2014</a:t>
            </a:fld>
            <a:endParaRPr lang="de-DE"/>
          </a:p>
        </p:txBody>
      </p:sp>
      <p:sp>
        <p:nvSpPr>
          <p:cNvPr id="6" name="Fußzeilenplatzhalter 5"/>
          <p:cNvSpPr>
            <a:spLocks noGrp="1"/>
          </p:cNvSpPr>
          <p:nvPr>
            <p:ph type="ftr" sz="quarter" idx="11"/>
          </p:nvPr>
        </p:nvSpPr>
        <p:spPr/>
        <p:txBody>
          <a:bodyPr/>
          <a:lstStyle/>
          <a:p>
            <a:r>
              <a:rPr lang="de-DE" smtClean="0"/>
              <a:t>Dr. Lutz  Stäudel, Leipzig  - Erfahrungsbasiertes  Lernen, Dillingen 14./15.11.14</a:t>
            </a:r>
            <a:endParaRPr lang="de-DE"/>
          </a:p>
        </p:txBody>
      </p:sp>
      <p:sp>
        <p:nvSpPr>
          <p:cNvPr id="7" name="Foliennummernplatzhalter 6"/>
          <p:cNvSpPr>
            <a:spLocks noGrp="1"/>
          </p:cNvSpPr>
          <p:nvPr>
            <p:ph type="sldNum" sz="quarter" idx="12"/>
          </p:nvPr>
        </p:nvSpPr>
        <p:spPr/>
        <p:txBody>
          <a:bodyPr/>
          <a:lstStyle/>
          <a:p>
            <a:fld id="{456B1603-9913-4CFA-91B2-224DC55B51CD}" type="slidenum">
              <a:rPr lang="de-DE" smtClean="0"/>
              <a:pPr/>
              <a:t>‹Nr.›</a:t>
            </a:fld>
            <a:endParaRPr lang="de-DE"/>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BB6C99F9-4883-4C1C-8328-256F9341D71E}" type="datetime1">
              <a:rPr lang="de-DE" smtClean="0"/>
              <a:t>15.11.2014</a:t>
            </a:fld>
            <a:endParaRPr lang="de-DE"/>
          </a:p>
        </p:txBody>
      </p:sp>
      <p:sp>
        <p:nvSpPr>
          <p:cNvPr id="8" name="Fußzeilenplatzhalter 7"/>
          <p:cNvSpPr>
            <a:spLocks noGrp="1"/>
          </p:cNvSpPr>
          <p:nvPr>
            <p:ph type="ftr" sz="quarter" idx="11"/>
          </p:nvPr>
        </p:nvSpPr>
        <p:spPr/>
        <p:txBody>
          <a:bodyPr/>
          <a:lstStyle/>
          <a:p>
            <a:r>
              <a:rPr lang="de-DE" smtClean="0"/>
              <a:t>Dr. Lutz  Stäudel, Leipzig  - Erfahrungsbasiertes  Lernen, Dillingen 14./15.11.14</a:t>
            </a:r>
            <a:endParaRPr lang="de-DE"/>
          </a:p>
        </p:txBody>
      </p:sp>
      <p:sp>
        <p:nvSpPr>
          <p:cNvPr id="9" name="Foliennummernplatzhalter 8"/>
          <p:cNvSpPr>
            <a:spLocks noGrp="1"/>
          </p:cNvSpPr>
          <p:nvPr>
            <p:ph type="sldNum" sz="quarter" idx="12"/>
          </p:nvPr>
        </p:nvSpPr>
        <p:spPr/>
        <p:txBody>
          <a:bodyPr/>
          <a:lstStyle/>
          <a:p>
            <a:fld id="{456B1603-9913-4CFA-91B2-224DC55B51CD}" type="slidenum">
              <a:rPr lang="de-DE" smtClean="0"/>
              <a:pPr/>
              <a:t>‹Nr.›</a:t>
            </a:fld>
            <a:endParaRPr lang="de-DE"/>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162BE7BF-0AAF-4657-9039-EE73E995E97E}" type="datetime1">
              <a:rPr lang="de-DE" smtClean="0"/>
              <a:t>15.11.2014</a:t>
            </a:fld>
            <a:endParaRPr lang="de-DE"/>
          </a:p>
        </p:txBody>
      </p:sp>
      <p:sp>
        <p:nvSpPr>
          <p:cNvPr id="4" name="Fußzeilenplatzhalter 3"/>
          <p:cNvSpPr>
            <a:spLocks noGrp="1"/>
          </p:cNvSpPr>
          <p:nvPr>
            <p:ph type="ftr" sz="quarter" idx="11"/>
          </p:nvPr>
        </p:nvSpPr>
        <p:spPr/>
        <p:txBody>
          <a:bodyPr/>
          <a:lstStyle/>
          <a:p>
            <a:r>
              <a:rPr lang="de-DE" smtClean="0"/>
              <a:t>Dr. Lutz  Stäudel, Leipzig  - Erfahrungsbasiertes  Lernen, Dillingen 14./15.11.14</a:t>
            </a:r>
            <a:endParaRPr lang="de-DE"/>
          </a:p>
        </p:txBody>
      </p:sp>
      <p:sp>
        <p:nvSpPr>
          <p:cNvPr id="5" name="Foliennummernplatzhalter 4"/>
          <p:cNvSpPr>
            <a:spLocks noGrp="1"/>
          </p:cNvSpPr>
          <p:nvPr>
            <p:ph type="sldNum" sz="quarter" idx="12"/>
          </p:nvPr>
        </p:nvSpPr>
        <p:spPr/>
        <p:txBody>
          <a:bodyPr/>
          <a:lstStyle/>
          <a:p>
            <a:fld id="{456B1603-9913-4CFA-91B2-224DC55B51CD}" type="slidenum">
              <a:rPr lang="de-DE" smtClean="0"/>
              <a:pPr/>
              <a:t>‹Nr.›</a:t>
            </a:fld>
            <a:endParaRPr lang="de-DE"/>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071B6C2-E9E6-472D-B901-481746AB7486}" type="datetime1">
              <a:rPr lang="de-DE" smtClean="0"/>
              <a:t>15.11.2014</a:t>
            </a:fld>
            <a:endParaRPr lang="de-DE"/>
          </a:p>
        </p:txBody>
      </p:sp>
      <p:sp>
        <p:nvSpPr>
          <p:cNvPr id="3" name="Fußzeilenplatzhalter 2"/>
          <p:cNvSpPr>
            <a:spLocks noGrp="1"/>
          </p:cNvSpPr>
          <p:nvPr>
            <p:ph type="ftr" sz="quarter" idx="11"/>
          </p:nvPr>
        </p:nvSpPr>
        <p:spPr/>
        <p:txBody>
          <a:bodyPr/>
          <a:lstStyle/>
          <a:p>
            <a:r>
              <a:rPr lang="de-DE" smtClean="0"/>
              <a:t>Dr. Lutz  Stäudel, Leipzig  - Erfahrungsbasiertes  Lernen, Dillingen 14./15.11.14</a:t>
            </a:r>
            <a:endParaRPr lang="de-DE"/>
          </a:p>
        </p:txBody>
      </p:sp>
      <p:sp>
        <p:nvSpPr>
          <p:cNvPr id="4" name="Foliennummernplatzhalter 3"/>
          <p:cNvSpPr>
            <a:spLocks noGrp="1"/>
          </p:cNvSpPr>
          <p:nvPr>
            <p:ph type="sldNum" sz="quarter" idx="12"/>
          </p:nvPr>
        </p:nvSpPr>
        <p:spPr/>
        <p:txBody>
          <a:bodyPr/>
          <a:lstStyle/>
          <a:p>
            <a:fld id="{456B1603-9913-4CFA-91B2-224DC55B51CD}" type="slidenum">
              <a:rPr lang="de-DE" smtClean="0"/>
              <a:pPr/>
              <a:t>‹Nr.›</a:t>
            </a:fld>
            <a:endParaRPr lang="de-DE"/>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0D12AE44-8203-4839-94ED-6F659806F58A}" type="datetime1">
              <a:rPr lang="de-DE" smtClean="0"/>
              <a:t>15.11.2014</a:t>
            </a:fld>
            <a:endParaRPr lang="de-DE"/>
          </a:p>
        </p:txBody>
      </p:sp>
      <p:sp>
        <p:nvSpPr>
          <p:cNvPr id="6" name="Fußzeilenplatzhalter 5"/>
          <p:cNvSpPr>
            <a:spLocks noGrp="1"/>
          </p:cNvSpPr>
          <p:nvPr>
            <p:ph type="ftr" sz="quarter" idx="11"/>
          </p:nvPr>
        </p:nvSpPr>
        <p:spPr/>
        <p:txBody>
          <a:bodyPr/>
          <a:lstStyle/>
          <a:p>
            <a:r>
              <a:rPr lang="de-DE" smtClean="0"/>
              <a:t>Dr. Lutz  Stäudel, Leipzig  - Erfahrungsbasiertes  Lernen, Dillingen 14./15.11.14</a:t>
            </a:r>
            <a:endParaRPr lang="de-DE"/>
          </a:p>
        </p:txBody>
      </p:sp>
      <p:sp>
        <p:nvSpPr>
          <p:cNvPr id="7" name="Foliennummernplatzhalter 6"/>
          <p:cNvSpPr>
            <a:spLocks noGrp="1"/>
          </p:cNvSpPr>
          <p:nvPr>
            <p:ph type="sldNum" sz="quarter" idx="12"/>
          </p:nvPr>
        </p:nvSpPr>
        <p:spPr/>
        <p:txBody>
          <a:bodyPr/>
          <a:lstStyle/>
          <a:p>
            <a:fld id="{456B1603-9913-4CFA-91B2-224DC55B51CD}" type="slidenum">
              <a:rPr lang="de-DE" smtClean="0"/>
              <a:pPr/>
              <a:t>‹Nr.›</a:t>
            </a:fld>
            <a:endParaRPr lang="de-DE"/>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DF4E5A90-0139-44EF-8BA2-A0061831DFAC}" type="datetime1">
              <a:rPr lang="de-DE" smtClean="0"/>
              <a:t>15.11.2014</a:t>
            </a:fld>
            <a:endParaRPr lang="de-DE"/>
          </a:p>
        </p:txBody>
      </p:sp>
      <p:sp>
        <p:nvSpPr>
          <p:cNvPr id="6" name="Fußzeilenplatzhalter 5"/>
          <p:cNvSpPr>
            <a:spLocks noGrp="1"/>
          </p:cNvSpPr>
          <p:nvPr>
            <p:ph type="ftr" sz="quarter" idx="11"/>
          </p:nvPr>
        </p:nvSpPr>
        <p:spPr/>
        <p:txBody>
          <a:bodyPr/>
          <a:lstStyle/>
          <a:p>
            <a:r>
              <a:rPr lang="de-DE" smtClean="0"/>
              <a:t>Dr. Lutz  Stäudel, Leipzig  - Erfahrungsbasiertes  Lernen, Dillingen 14./15.11.14</a:t>
            </a:r>
            <a:endParaRPr lang="de-DE"/>
          </a:p>
        </p:txBody>
      </p:sp>
      <p:sp>
        <p:nvSpPr>
          <p:cNvPr id="7" name="Foliennummernplatzhalter 6"/>
          <p:cNvSpPr>
            <a:spLocks noGrp="1"/>
          </p:cNvSpPr>
          <p:nvPr>
            <p:ph type="sldNum" sz="quarter" idx="12"/>
          </p:nvPr>
        </p:nvSpPr>
        <p:spPr/>
        <p:txBody>
          <a:bodyPr/>
          <a:lstStyle/>
          <a:p>
            <a:fld id="{456B1603-9913-4CFA-91B2-224DC55B51CD}" type="slidenum">
              <a:rPr lang="de-DE" smtClean="0"/>
              <a:pPr/>
              <a:t>‹Nr.›</a:t>
            </a:fld>
            <a:endParaRPr lang="de-DE"/>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5C54B3-28D6-440D-97E0-C1747B2057DF}" type="datetime1">
              <a:rPr lang="de-DE" smtClean="0"/>
              <a:t>15.11.2014</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Dr. Lutz  Stäudel, Leipzig  - Erfahrungsbasiertes  Lernen, Dillingen 14./15.11.14</a:t>
            </a: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6B1603-9913-4CFA-91B2-224DC55B51CD}"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jpe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www.betzold.de/experimento"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guteunterrichtspraxis-nw.org/EBL-Dillingen-2014.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56792"/>
            <a:ext cx="7772400" cy="2160240"/>
          </a:xfrm>
        </p:spPr>
        <p:txBody>
          <a:bodyPr>
            <a:normAutofit/>
          </a:bodyPr>
          <a:lstStyle/>
          <a:p>
            <a:r>
              <a:rPr lang="en-US" dirty="0" err="1" smtClean="0"/>
              <a:t>Experimentieren</a:t>
            </a:r>
            <a:r>
              <a:rPr lang="en-US" dirty="0" smtClean="0"/>
              <a:t>  und </a:t>
            </a:r>
            <a:br>
              <a:rPr lang="en-US" dirty="0" smtClean="0"/>
            </a:br>
            <a:r>
              <a:rPr lang="en-US" dirty="0" err="1" smtClean="0"/>
              <a:t>Lernsituationen</a:t>
            </a:r>
            <a:r>
              <a:rPr lang="en-US" dirty="0" smtClean="0"/>
              <a:t> </a:t>
            </a:r>
            <a:r>
              <a:rPr lang="en-US" dirty="0" err="1" smtClean="0"/>
              <a:t>gestalten</a:t>
            </a:r>
            <a:r>
              <a:rPr lang="en-US" dirty="0" smtClean="0"/>
              <a:t/>
            </a:r>
            <a:br>
              <a:rPr lang="en-US" dirty="0" smtClean="0"/>
            </a:br>
            <a:r>
              <a:rPr lang="en-US" dirty="0" err="1" smtClean="0"/>
              <a:t>mit</a:t>
            </a:r>
            <a:r>
              <a:rPr lang="en-US" dirty="0" smtClean="0"/>
              <a:t> </a:t>
            </a:r>
            <a:r>
              <a:rPr lang="en-US" dirty="0" err="1" smtClean="0"/>
              <a:t>Experimento</a:t>
            </a:r>
            <a:r>
              <a:rPr lang="en-US" dirty="0" smtClean="0"/>
              <a:t> </a:t>
            </a:r>
            <a:r>
              <a:rPr lang="de-DE" b="1" dirty="0" smtClean="0">
                <a:latin typeface="Consolas" pitchFamily="49" charset="0"/>
                <a:cs typeface="Consolas" pitchFamily="49" charset="0"/>
                <a:sym typeface="Webdings"/>
              </a:rPr>
              <a:t></a:t>
            </a:r>
            <a:r>
              <a:rPr lang="en-US" dirty="0">
                <a:sym typeface="Webdings"/>
              </a:rPr>
              <a:t>8</a:t>
            </a:r>
            <a:r>
              <a:rPr lang="en-US" dirty="0" smtClean="0"/>
              <a:t>+ </a:t>
            </a:r>
            <a:endParaRPr lang="en-US" dirty="0"/>
          </a:p>
        </p:txBody>
      </p:sp>
      <p:sp>
        <p:nvSpPr>
          <p:cNvPr id="3" name="Untertitel 2"/>
          <p:cNvSpPr>
            <a:spLocks noGrp="1"/>
          </p:cNvSpPr>
          <p:nvPr>
            <p:ph type="subTitle" idx="1"/>
          </p:nvPr>
        </p:nvSpPr>
        <p:spPr>
          <a:xfrm>
            <a:off x="1331640" y="4509120"/>
            <a:ext cx="6400800" cy="1415008"/>
          </a:xfrm>
        </p:spPr>
        <p:txBody>
          <a:bodyPr>
            <a:normAutofit/>
          </a:bodyPr>
          <a:lstStyle/>
          <a:p>
            <a:r>
              <a:rPr lang="de-DE" dirty="0" smtClean="0">
                <a:solidFill>
                  <a:schemeClr val="accent6">
                    <a:lumMod val="50000"/>
                  </a:schemeClr>
                </a:solidFill>
              </a:rPr>
              <a:t>Workshop „Umwelt“</a:t>
            </a:r>
          </a:p>
          <a:p>
            <a:r>
              <a:rPr lang="de-DE" dirty="0" smtClean="0">
                <a:solidFill>
                  <a:schemeClr val="accent6">
                    <a:lumMod val="50000"/>
                  </a:schemeClr>
                </a:solidFill>
              </a:rPr>
              <a:t>Dillingen, 14. – 15.11.2014</a:t>
            </a:r>
            <a:endParaRPr lang="de-DE" dirty="0">
              <a:solidFill>
                <a:schemeClr val="accent6">
                  <a:lumMod val="50000"/>
                </a:schemeClr>
              </a:solidFill>
            </a:endParaRPr>
          </a:p>
        </p:txBody>
      </p:sp>
      <p:pic>
        <p:nvPicPr>
          <p:cNvPr id="1026" name="Picture 2" descr="C:\Users\lutz\Desktop\exp_logo.jpg"/>
          <p:cNvPicPr>
            <a:picLocks noChangeAspect="1" noChangeArrowheads="1"/>
          </p:cNvPicPr>
          <p:nvPr/>
        </p:nvPicPr>
        <p:blipFill>
          <a:blip r:embed="rId2" cstate="print"/>
          <a:srcRect t="21106"/>
          <a:stretch>
            <a:fillRect/>
          </a:stretch>
        </p:blipFill>
        <p:spPr bwMode="auto">
          <a:xfrm>
            <a:off x="0" y="-27383"/>
            <a:ext cx="9144000" cy="1311644"/>
          </a:xfrm>
          <a:prstGeom prst="rect">
            <a:avLst/>
          </a:prstGeom>
          <a:noFill/>
        </p:spPr>
      </p:pic>
      <p:sp>
        <p:nvSpPr>
          <p:cNvPr id="5" name="Textfeld 4"/>
          <p:cNvSpPr txBox="1"/>
          <p:nvPr/>
        </p:nvSpPr>
        <p:spPr>
          <a:xfrm>
            <a:off x="3036793" y="303039"/>
            <a:ext cx="2701381" cy="461665"/>
          </a:xfrm>
          <a:prstGeom prst="rect">
            <a:avLst/>
          </a:prstGeom>
          <a:noFill/>
        </p:spPr>
        <p:txBody>
          <a:bodyPr wrap="none" rtlCol="0">
            <a:spAutoFit/>
          </a:bodyPr>
          <a:lstStyle/>
          <a:p>
            <a:r>
              <a:rPr lang="de-DE" sz="2400" b="1" dirty="0" smtClean="0">
                <a:latin typeface="Consolas" pitchFamily="49" charset="0"/>
                <a:cs typeface="Consolas" pitchFamily="49" charset="0"/>
              </a:rPr>
              <a:t>Experimento</a:t>
            </a:r>
            <a:r>
              <a:rPr lang="de-DE" sz="2400" b="1" dirty="0" smtClean="0">
                <a:latin typeface="Consolas" pitchFamily="49" charset="0"/>
                <a:cs typeface="Consolas" pitchFamily="49" charset="0"/>
                <a:sym typeface="Webdings"/>
              </a:rPr>
              <a:t></a:t>
            </a:r>
            <a:r>
              <a:rPr lang="de-DE" sz="2400" b="1" dirty="0">
                <a:latin typeface="Consolas" pitchFamily="49" charset="0"/>
                <a:cs typeface="Consolas" pitchFamily="49" charset="0"/>
                <a:sym typeface="Webdings"/>
              </a:rPr>
              <a:t>8</a:t>
            </a:r>
            <a:r>
              <a:rPr lang="de-DE" sz="2400" b="1" dirty="0" smtClean="0">
                <a:latin typeface="Consolas" pitchFamily="49" charset="0"/>
                <a:cs typeface="Consolas" pitchFamily="49" charset="0"/>
              </a:rPr>
              <a:t>+</a:t>
            </a:r>
            <a:endParaRPr lang="de-DE" sz="2400" b="1" dirty="0">
              <a:latin typeface="Consolas" pitchFamily="49" charset="0"/>
              <a:cs typeface="Consolas" pitchFamily="49" charset="0"/>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p:cNvSpPr txBox="1"/>
          <p:nvPr/>
        </p:nvSpPr>
        <p:spPr>
          <a:xfrm>
            <a:off x="1383563" y="1282430"/>
            <a:ext cx="2797561" cy="523220"/>
          </a:xfrm>
          <a:prstGeom prst="rect">
            <a:avLst/>
          </a:prstGeom>
          <a:noFill/>
        </p:spPr>
        <p:txBody>
          <a:bodyPr wrap="none" rtlCol="0">
            <a:spAutoFit/>
          </a:bodyPr>
          <a:lstStyle/>
          <a:p>
            <a:r>
              <a:rPr lang="de-DE" sz="2800" b="1" dirty="0" smtClean="0"/>
              <a:t>1-2-4-alle ………….</a:t>
            </a:r>
            <a:endParaRPr lang="de-DE" sz="2000" b="1" dirty="0" smtClean="0"/>
          </a:p>
        </p:txBody>
      </p:sp>
      <p:grpSp>
        <p:nvGrpSpPr>
          <p:cNvPr id="18" name="Gruppieren 17"/>
          <p:cNvGrpSpPr/>
          <p:nvPr/>
        </p:nvGrpSpPr>
        <p:grpSpPr>
          <a:xfrm>
            <a:off x="0" y="-27383"/>
            <a:ext cx="9144000" cy="1311644"/>
            <a:chOff x="0" y="-27383"/>
            <a:chExt cx="9144000" cy="1311644"/>
          </a:xfrm>
        </p:grpSpPr>
        <p:pic>
          <p:nvPicPr>
            <p:cNvPr id="19" name="Picture 2" descr="C:\Users\lutz\Desktop\exp_logo.jpg"/>
            <p:cNvPicPr>
              <a:picLocks noChangeAspect="1" noChangeArrowheads="1"/>
            </p:cNvPicPr>
            <p:nvPr/>
          </p:nvPicPr>
          <p:blipFill>
            <a:blip r:embed="rId2" cstate="print"/>
            <a:srcRect t="21106"/>
            <a:stretch>
              <a:fillRect/>
            </a:stretch>
          </p:blipFill>
          <p:spPr bwMode="auto">
            <a:xfrm>
              <a:off x="0" y="-27383"/>
              <a:ext cx="9144000" cy="1311644"/>
            </a:xfrm>
            <a:prstGeom prst="rect">
              <a:avLst/>
            </a:prstGeom>
            <a:noFill/>
          </p:spPr>
        </p:pic>
        <p:sp>
          <p:nvSpPr>
            <p:cNvPr id="20" name="Textfeld 19"/>
            <p:cNvSpPr txBox="1"/>
            <p:nvPr/>
          </p:nvSpPr>
          <p:spPr>
            <a:xfrm>
              <a:off x="3036793" y="303039"/>
              <a:ext cx="2701381" cy="461665"/>
            </a:xfrm>
            <a:prstGeom prst="rect">
              <a:avLst/>
            </a:prstGeom>
            <a:noFill/>
          </p:spPr>
          <p:txBody>
            <a:bodyPr wrap="none" rtlCol="0">
              <a:spAutoFit/>
            </a:bodyPr>
            <a:lstStyle/>
            <a:p>
              <a:r>
                <a:rPr lang="de-DE" sz="2400" b="1" dirty="0" smtClean="0">
                  <a:latin typeface="Consolas" pitchFamily="49" charset="0"/>
                  <a:cs typeface="Consolas" pitchFamily="49" charset="0"/>
                </a:rPr>
                <a:t>Experimento</a:t>
              </a:r>
              <a:r>
                <a:rPr lang="de-DE" sz="2400" b="1" dirty="0" smtClean="0">
                  <a:latin typeface="Consolas" pitchFamily="49" charset="0"/>
                  <a:cs typeface="Consolas" pitchFamily="49" charset="0"/>
                  <a:sym typeface="Webdings"/>
                </a:rPr>
                <a:t></a:t>
              </a:r>
              <a:r>
                <a:rPr lang="de-DE" sz="2400" b="1" dirty="0" smtClean="0">
                  <a:latin typeface="Consolas" pitchFamily="49" charset="0"/>
                  <a:cs typeface="Consolas" pitchFamily="49" charset="0"/>
                </a:rPr>
                <a:t>8+</a:t>
              </a:r>
              <a:endParaRPr lang="de-DE" sz="2400" b="1" dirty="0">
                <a:latin typeface="Consolas" pitchFamily="49" charset="0"/>
                <a:cs typeface="Consolas" pitchFamily="49" charset="0"/>
              </a:endParaRPr>
            </a:p>
          </p:txBody>
        </p:sp>
      </p:grpSp>
      <p:sp>
        <p:nvSpPr>
          <p:cNvPr id="21" name="Inhaltsplatzhalter 11"/>
          <p:cNvSpPr>
            <a:spLocks noGrp="1"/>
          </p:cNvSpPr>
          <p:nvPr>
            <p:ph idx="1"/>
          </p:nvPr>
        </p:nvSpPr>
        <p:spPr>
          <a:xfrm>
            <a:off x="1539384" y="2160836"/>
            <a:ext cx="5770984" cy="3993307"/>
          </a:xfrm>
        </p:spPr>
        <p:txBody>
          <a:bodyPr>
            <a:normAutofit/>
          </a:bodyPr>
          <a:lstStyle/>
          <a:p>
            <a:r>
              <a:rPr lang="de-DE" sz="2400" b="1" dirty="0" smtClean="0">
                <a:solidFill>
                  <a:schemeClr val="accent6">
                    <a:lumMod val="50000"/>
                  </a:schemeClr>
                </a:solidFill>
              </a:rPr>
              <a:t>Setzen Sie sich bitte mit einer der im Skript beschriebenen experimentellen Stationen auseinander.</a:t>
            </a:r>
          </a:p>
          <a:p>
            <a:r>
              <a:rPr lang="de-DE" sz="2400" b="1" dirty="0" smtClean="0">
                <a:solidFill>
                  <a:schemeClr val="accent6">
                    <a:lumMod val="50000"/>
                  </a:schemeClr>
                </a:solidFill>
              </a:rPr>
              <a:t>Tauschen Sie sich dann mit einem Partner, der sich mit der gleichen Station beschäftigt hat, darüber aus.</a:t>
            </a:r>
          </a:p>
          <a:p>
            <a:r>
              <a:rPr lang="de-DE" sz="2400" b="1" dirty="0" smtClean="0">
                <a:solidFill>
                  <a:schemeClr val="accent6">
                    <a:lumMod val="50000"/>
                  </a:schemeClr>
                </a:solidFill>
              </a:rPr>
              <a:t>Suchen Sie eine weitere Zweiergruppe mit dem gleichen Themenaspekt</a:t>
            </a:r>
          </a:p>
          <a:p>
            <a:r>
              <a:rPr lang="de-DE" sz="2400" b="1" dirty="0" smtClean="0">
                <a:solidFill>
                  <a:schemeClr val="accent6">
                    <a:lumMod val="50000"/>
                  </a:schemeClr>
                </a:solidFill>
              </a:rPr>
              <a:t>und stellen Sie dann Ihre Sicht auf das Experiment den anderen Gruppen vor!</a:t>
            </a:r>
            <a:endParaRPr lang="de-DE" sz="2400" dirty="0"/>
          </a:p>
        </p:txBody>
      </p:sp>
      <p:sp>
        <p:nvSpPr>
          <p:cNvPr id="8" name="Fußzeilenplatzhalter 5"/>
          <p:cNvSpPr>
            <a:spLocks noGrp="1"/>
          </p:cNvSpPr>
          <p:nvPr>
            <p:ph type="ftr" sz="quarter" idx="11"/>
          </p:nvPr>
        </p:nvSpPr>
        <p:spPr>
          <a:xfrm>
            <a:off x="1763688" y="6503671"/>
            <a:ext cx="5688632" cy="365125"/>
          </a:xfrm>
        </p:spPr>
        <p:txBody>
          <a:bodyPr/>
          <a:lstStyle/>
          <a:p>
            <a:r>
              <a:rPr lang="de-DE" dirty="0" smtClean="0"/>
              <a:t>Dr. Lutz  </a:t>
            </a:r>
            <a:r>
              <a:rPr lang="de-DE" dirty="0" err="1" smtClean="0"/>
              <a:t>Stäudel</a:t>
            </a:r>
            <a:r>
              <a:rPr lang="de-DE" dirty="0" smtClean="0"/>
              <a:t>, Leipzig  - Erfahrungsbasiertes  </a:t>
            </a:r>
            <a:r>
              <a:rPr lang="de-DE" dirty="0" smtClean="0"/>
              <a:t>Lernen, Dillingen 14./15.11.14</a:t>
            </a:r>
            <a:endParaRPr lang="de-DE" dirty="0"/>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p:cNvSpPr txBox="1"/>
          <p:nvPr/>
        </p:nvSpPr>
        <p:spPr>
          <a:xfrm>
            <a:off x="1383563" y="1282430"/>
            <a:ext cx="6376874" cy="523220"/>
          </a:xfrm>
          <a:prstGeom prst="rect">
            <a:avLst/>
          </a:prstGeom>
          <a:noFill/>
        </p:spPr>
        <p:txBody>
          <a:bodyPr wrap="none" rtlCol="0">
            <a:spAutoFit/>
          </a:bodyPr>
          <a:lstStyle/>
          <a:p>
            <a:r>
              <a:rPr lang="de-DE" sz="2800" b="1" dirty="0" smtClean="0"/>
              <a:t>Die experimentellen Stationen </a:t>
            </a:r>
            <a:r>
              <a:rPr lang="de-DE" sz="2800" dirty="0" smtClean="0"/>
              <a:t>„</a:t>
            </a:r>
            <a:r>
              <a:rPr lang="de-DE" sz="2800" b="1" dirty="0" smtClean="0"/>
              <a:t>Umwelt “</a:t>
            </a:r>
            <a:endParaRPr lang="de-DE" sz="2000" b="1" dirty="0" smtClean="0"/>
          </a:p>
        </p:txBody>
      </p:sp>
      <p:grpSp>
        <p:nvGrpSpPr>
          <p:cNvPr id="2" name="Gruppieren 17"/>
          <p:cNvGrpSpPr/>
          <p:nvPr/>
        </p:nvGrpSpPr>
        <p:grpSpPr>
          <a:xfrm>
            <a:off x="0" y="-27383"/>
            <a:ext cx="9144000" cy="1311644"/>
            <a:chOff x="0" y="-27383"/>
            <a:chExt cx="9144000" cy="1311644"/>
          </a:xfrm>
        </p:grpSpPr>
        <p:pic>
          <p:nvPicPr>
            <p:cNvPr id="19" name="Picture 2" descr="C:\Users\lutz\Desktop\exp_logo.jpg"/>
            <p:cNvPicPr>
              <a:picLocks noChangeAspect="1" noChangeArrowheads="1"/>
            </p:cNvPicPr>
            <p:nvPr/>
          </p:nvPicPr>
          <p:blipFill>
            <a:blip r:embed="rId2" cstate="print"/>
            <a:srcRect t="21106"/>
            <a:stretch>
              <a:fillRect/>
            </a:stretch>
          </p:blipFill>
          <p:spPr bwMode="auto">
            <a:xfrm>
              <a:off x="0" y="-27383"/>
              <a:ext cx="9144000" cy="1311644"/>
            </a:xfrm>
            <a:prstGeom prst="rect">
              <a:avLst/>
            </a:prstGeom>
            <a:noFill/>
          </p:spPr>
        </p:pic>
        <p:sp>
          <p:nvSpPr>
            <p:cNvPr id="20" name="Textfeld 19"/>
            <p:cNvSpPr txBox="1"/>
            <p:nvPr/>
          </p:nvSpPr>
          <p:spPr>
            <a:xfrm>
              <a:off x="3036793" y="303039"/>
              <a:ext cx="2701381" cy="461665"/>
            </a:xfrm>
            <a:prstGeom prst="rect">
              <a:avLst/>
            </a:prstGeom>
            <a:noFill/>
          </p:spPr>
          <p:txBody>
            <a:bodyPr wrap="none" rtlCol="0">
              <a:spAutoFit/>
            </a:bodyPr>
            <a:lstStyle/>
            <a:p>
              <a:r>
                <a:rPr lang="de-DE" sz="2400" b="1" dirty="0" smtClean="0">
                  <a:latin typeface="Consolas" pitchFamily="49" charset="0"/>
                  <a:cs typeface="Consolas" pitchFamily="49" charset="0"/>
                </a:rPr>
                <a:t>Experimento</a:t>
              </a:r>
              <a:r>
                <a:rPr lang="de-DE" sz="2400" b="1" dirty="0" smtClean="0">
                  <a:latin typeface="Consolas" pitchFamily="49" charset="0"/>
                  <a:cs typeface="Consolas" pitchFamily="49" charset="0"/>
                  <a:sym typeface="Webdings"/>
                </a:rPr>
                <a:t></a:t>
              </a:r>
              <a:r>
                <a:rPr lang="de-DE" sz="2400" b="1" dirty="0" smtClean="0">
                  <a:latin typeface="Consolas" pitchFamily="49" charset="0"/>
                  <a:cs typeface="Consolas" pitchFamily="49" charset="0"/>
                </a:rPr>
                <a:t>8+</a:t>
              </a:r>
              <a:endParaRPr lang="de-DE" sz="2400" b="1" dirty="0">
                <a:latin typeface="Consolas" pitchFamily="49" charset="0"/>
                <a:cs typeface="Consolas" pitchFamily="49" charset="0"/>
              </a:endParaRPr>
            </a:p>
          </p:txBody>
        </p:sp>
      </p:grpSp>
      <p:sp>
        <p:nvSpPr>
          <p:cNvPr id="21" name="Inhaltsplatzhalter 11"/>
          <p:cNvSpPr>
            <a:spLocks noGrp="1"/>
          </p:cNvSpPr>
          <p:nvPr>
            <p:ph idx="1"/>
          </p:nvPr>
        </p:nvSpPr>
        <p:spPr>
          <a:xfrm>
            <a:off x="1539384" y="2160836"/>
            <a:ext cx="5770984" cy="3993307"/>
          </a:xfrm>
        </p:spPr>
        <p:txBody>
          <a:bodyPr>
            <a:normAutofit lnSpcReduction="10000"/>
          </a:bodyPr>
          <a:lstStyle/>
          <a:p>
            <a:r>
              <a:rPr lang="de-DE" sz="2400" b="1" dirty="0" smtClean="0">
                <a:solidFill>
                  <a:schemeClr val="accent6">
                    <a:lumMod val="50000"/>
                  </a:schemeClr>
                </a:solidFill>
              </a:rPr>
              <a:t>Wasserkreislauf</a:t>
            </a:r>
            <a:r>
              <a:rPr lang="de-DE" sz="2400" dirty="0" smtClean="0"/>
              <a:t/>
            </a:r>
            <a:br>
              <a:rPr lang="de-DE" sz="2400" dirty="0" smtClean="0"/>
            </a:br>
            <a:r>
              <a:rPr lang="de-DE" sz="2400" dirty="0" smtClean="0"/>
              <a:t>Der „Wasserkreislauf in der Plastiktüte“</a:t>
            </a:r>
          </a:p>
          <a:p>
            <a:r>
              <a:rPr lang="de-DE" sz="2400" b="1" dirty="0" smtClean="0">
                <a:solidFill>
                  <a:schemeClr val="accent6">
                    <a:lumMod val="50000"/>
                  </a:schemeClr>
                </a:solidFill>
              </a:rPr>
              <a:t>Stoffe im Wasser</a:t>
            </a:r>
            <a:r>
              <a:rPr lang="de-DE" sz="2400" dirty="0" smtClean="0"/>
              <a:t/>
            </a:r>
            <a:br>
              <a:rPr lang="de-DE" sz="2400" dirty="0" smtClean="0"/>
            </a:br>
            <a:r>
              <a:rPr lang="de-DE" sz="2400" dirty="0" smtClean="0"/>
              <a:t>Salze und Säuren</a:t>
            </a:r>
          </a:p>
          <a:p>
            <a:pPr lvl="0"/>
            <a:r>
              <a:rPr lang="de-DE" sz="2400" b="1" dirty="0" smtClean="0">
                <a:solidFill>
                  <a:schemeClr val="accent6">
                    <a:lumMod val="50000"/>
                  </a:schemeClr>
                </a:solidFill>
              </a:rPr>
              <a:t>Recycling</a:t>
            </a:r>
            <a:r>
              <a:rPr lang="de-DE" sz="2400" dirty="0" smtClean="0"/>
              <a:t/>
            </a:r>
            <a:br>
              <a:rPr lang="de-DE" sz="2400" dirty="0" smtClean="0"/>
            </a:br>
            <a:r>
              <a:rPr lang="de-DE" sz="2400" dirty="0"/>
              <a:t>Aus alt mach neu: Papier </a:t>
            </a:r>
            <a:r>
              <a:rPr lang="de-DE" sz="2400" dirty="0" smtClean="0"/>
              <a:t>schöpfen</a:t>
            </a:r>
          </a:p>
          <a:p>
            <a:pPr lvl="0"/>
            <a:r>
              <a:rPr lang="de-DE" sz="2400" b="1" dirty="0">
                <a:solidFill>
                  <a:schemeClr val="accent6">
                    <a:lumMod val="50000"/>
                  </a:schemeClr>
                </a:solidFill>
              </a:rPr>
              <a:t>Nutzung der Energie des </a:t>
            </a:r>
            <a:r>
              <a:rPr lang="de-DE" sz="2400" b="1" dirty="0" smtClean="0">
                <a:solidFill>
                  <a:schemeClr val="accent6">
                    <a:lumMod val="50000"/>
                  </a:schemeClr>
                </a:solidFill>
              </a:rPr>
              <a:t>Wassers</a:t>
            </a:r>
            <a:br>
              <a:rPr lang="de-DE" sz="2400" b="1" dirty="0" smtClean="0">
                <a:solidFill>
                  <a:schemeClr val="accent6">
                    <a:lumMod val="50000"/>
                  </a:schemeClr>
                </a:solidFill>
              </a:rPr>
            </a:br>
            <a:r>
              <a:rPr lang="de-DE" sz="2400" dirty="0" smtClean="0"/>
              <a:t>Ein wasserbetriebener Lastenaufzug</a:t>
            </a:r>
          </a:p>
          <a:p>
            <a:r>
              <a:rPr lang="de-DE" sz="2400" b="1" dirty="0">
                <a:solidFill>
                  <a:schemeClr val="accent6">
                    <a:lumMod val="50000"/>
                  </a:schemeClr>
                </a:solidFill>
              </a:rPr>
              <a:t>Nutzung der Energie des </a:t>
            </a:r>
            <a:r>
              <a:rPr lang="de-DE" sz="2400" b="1" dirty="0" smtClean="0">
                <a:solidFill>
                  <a:schemeClr val="accent6">
                    <a:lumMod val="50000"/>
                  </a:schemeClr>
                </a:solidFill>
              </a:rPr>
              <a:t>Windes</a:t>
            </a:r>
            <a:br>
              <a:rPr lang="de-DE" sz="2400" b="1" dirty="0" smtClean="0">
                <a:solidFill>
                  <a:schemeClr val="accent6">
                    <a:lumMod val="50000"/>
                  </a:schemeClr>
                </a:solidFill>
              </a:rPr>
            </a:br>
            <a:r>
              <a:rPr lang="de-DE" sz="2400" dirty="0"/>
              <a:t>Energieumwandlung an einer Windmühle</a:t>
            </a:r>
          </a:p>
        </p:txBody>
      </p:sp>
      <p:sp>
        <p:nvSpPr>
          <p:cNvPr id="8" name="Fußzeilenplatzhalter 5"/>
          <p:cNvSpPr>
            <a:spLocks noGrp="1"/>
          </p:cNvSpPr>
          <p:nvPr>
            <p:ph type="ftr" sz="quarter" idx="11"/>
          </p:nvPr>
        </p:nvSpPr>
        <p:spPr>
          <a:xfrm>
            <a:off x="1763688" y="6503671"/>
            <a:ext cx="5688632" cy="365125"/>
          </a:xfrm>
        </p:spPr>
        <p:txBody>
          <a:bodyPr/>
          <a:lstStyle/>
          <a:p>
            <a:r>
              <a:rPr lang="de-DE" dirty="0" smtClean="0"/>
              <a:t>Dr. Lutz  </a:t>
            </a:r>
            <a:r>
              <a:rPr lang="de-DE" dirty="0" err="1" smtClean="0"/>
              <a:t>Stäudel</a:t>
            </a:r>
            <a:r>
              <a:rPr lang="de-DE" dirty="0" smtClean="0"/>
              <a:t>, Leipzig  - Erfahrungsbasiertes  </a:t>
            </a:r>
            <a:r>
              <a:rPr lang="de-DE" dirty="0" smtClean="0"/>
              <a:t>Lernen, Dillingen 14./15.11.14</a:t>
            </a:r>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linds(horizont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blinds(horizontal)">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blinds(horizontal)">
                                      <p:cBhvr>
                                        <p:cTn id="17" dur="500"/>
                                        <p:tgtEl>
                                          <p:spTgt spid="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
                                            <p:txEl>
                                              <p:pRg st="3" end="3"/>
                                            </p:txEl>
                                          </p:spTgt>
                                        </p:tgtEl>
                                        <p:attrNameLst>
                                          <p:attrName>style.visibility</p:attrName>
                                        </p:attrNameLst>
                                      </p:cBhvr>
                                      <p:to>
                                        <p:strVal val="visible"/>
                                      </p:to>
                                    </p:set>
                                    <p:animEffect transition="in" filter="blinds(horizontal)">
                                      <p:cBhvr>
                                        <p:cTn id="22" dur="500"/>
                                        <p:tgtEl>
                                          <p:spTgt spid="2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1">
                                            <p:txEl>
                                              <p:pRg st="4" end="4"/>
                                            </p:txEl>
                                          </p:spTgt>
                                        </p:tgtEl>
                                        <p:attrNameLst>
                                          <p:attrName>style.visibility</p:attrName>
                                        </p:attrNameLst>
                                      </p:cBhvr>
                                      <p:to>
                                        <p:strVal val="visible"/>
                                      </p:to>
                                    </p:set>
                                    <p:animEffect transition="in" filter="blinds(horizontal)">
                                      <p:cBhvr>
                                        <p:cTn id="27" dur="500"/>
                                        <p:tgtEl>
                                          <p:spTgt spid="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p:cNvSpPr txBox="1"/>
          <p:nvPr/>
        </p:nvSpPr>
        <p:spPr>
          <a:xfrm>
            <a:off x="1048246" y="1306294"/>
            <a:ext cx="6753259" cy="523220"/>
          </a:xfrm>
          <a:prstGeom prst="rect">
            <a:avLst/>
          </a:prstGeom>
          <a:noFill/>
        </p:spPr>
        <p:txBody>
          <a:bodyPr wrap="none" rtlCol="0">
            <a:spAutoFit/>
          </a:bodyPr>
          <a:lstStyle/>
          <a:p>
            <a:r>
              <a:rPr lang="de-DE" sz="2800" b="1" dirty="0" smtClean="0"/>
              <a:t>Lernen an Stationen </a:t>
            </a:r>
            <a:r>
              <a:rPr lang="de-DE" sz="2800" dirty="0" smtClean="0"/>
              <a:t>„</a:t>
            </a:r>
            <a:r>
              <a:rPr lang="de-DE" sz="2800" b="1" dirty="0" smtClean="0"/>
              <a:t>Umwelt“ -Auswertung</a:t>
            </a:r>
            <a:endParaRPr lang="de-DE" sz="2000" b="1" dirty="0" smtClean="0"/>
          </a:p>
        </p:txBody>
      </p:sp>
      <p:grpSp>
        <p:nvGrpSpPr>
          <p:cNvPr id="2" name="Gruppieren 17"/>
          <p:cNvGrpSpPr/>
          <p:nvPr/>
        </p:nvGrpSpPr>
        <p:grpSpPr>
          <a:xfrm>
            <a:off x="0" y="-27383"/>
            <a:ext cx="9144000" cy="1311644"/>
            <a:chOff x="0" y="-27383"/>
            <a:chExt cx="9144000" cy="1311644"/>
          </a:xfrm>
        </p:grpSpPr>
        <p:pic>
          <p:nvPicPr>
            <p:cNvPr id="19" name="Picture 2" descr="C:\Users\lutz\Desktop\exp_logo.jpg"/>
            <p:cNvPicPr>
              <a:picLocks noChangeAspect="1" noChangeArrowheads="1"/>
            </p:cNvPicPr>
            <p:nvPr/>
          </p:nvPicPr>
          <p:blipFill>
            <a:blip r:embed="rId2" cstate="print"/>
            <a:srcRect t="21106"/>
            <a:stretch>
              <a:fillRect/>
            </a:stretch>
          </p:blipFill>
          <p:spPr bwMode="auto">
            <a:xfrm>
              <a:off x="0" y="-27383"/>
              <a:ext cx="9144000" cy="1311644"/>
            </a:xfrm>
            <a:prstGeom prst="rect">
              <a:avLst/>
            </a:prstGeom>
            <a:noFill/>
          </p:spPr>
        </p:pic>
        <p:sp>
          <p:nvSpPr>
            <p:cNvPr id="20" name="Textfeld 19"/>
            <p:cNvSpPr txBox="1"/>
            <p:nvPr/>
          </p:nvSpPr>
          <p:spPr>
            <a:xfrm>
              <a:off x="3036793" y="303039"/>
              <a:ext cx="2701381" cy="461665"/>
            </a:xfrm>
            <a:prstGeom prst="rect">
              <a:avLst/>
            </a:prstGeom>
            <a:noFill/>
          </p:spPr>
          <p:txBody>
            <a:bodyPr wrap="none" rtlCol="0">
              <a:spAutoFit/>
            </a:bodyPr>
            <a:lstStyle/>
            <a:p>
              <a:r>
                <a:rPr lang="de-DE" sz="2400" b="1" dirty="0" smtClean="0">
                  <a:latin typeface="Consolas" pitchFamily="49" charset="0"/>
                  <a:cs typeface="Consolas" pitchFamily="49" charset="0"/>
                </a:rPr>
                <a:t>Experimento</a:t>
              </a:r>
              <a:r>
                <a:rPr lang="de-DE" sz="2400" b="1" dirty="0" smtClean="0">
                  <a:latin typeface="Consolas" pitchFamily="49" charset="0"/>
                  <a:cs typeface="Consolas" pitchFamily="49" charset="0"/>
                  <a:sym typeface="Webdings"/>
                </a:rPr>
                <a:t></a:t>
              </a:r>
              <a:r>
                <a:rPr lang="de-DE" sz="2400" b="1" dirty="0" smtClean="0">
                  <a:latin typeface="Consolas" pitchFamily="49" charset="0"/>
                  <a:cs typeface="Consolas" pitchFamily="49" charset="0"/>
                </a:rPr>
                <a:t>8+</a:t>
              </a:r>
              <a:endParaRPr lang="de-DE" sz="2400" b="1" dirty="0">
                <a:latin typeface="Consolas" pitchFamily="49" charset="0"/>
                <a:cs typeface="Consolas" pitchFamily="49" charset="0"/>
              </a:endParaRPr>
            </a:p>
          </p:txBody>
        </p:sp>
      </p:grpSp>
      <p:graphicFrame>
        <p:nvGraphicFramePr>
          <p:cNvPr id="17" name="Tabelle 16"/>
          <p:cNvGraphicFramePr>
            <a:graphicFrameLocks noGrp="1"/>
          </p:cNvGraphicFramePr>
          <p:nvPr>
            <p:extLst>
              <p:ext uri="{D42A27DB-BD31-4B8C-83A1-F6EECF244321}">
                <p14:modId xmlns:p14="http://schemas.microsoft.com/office/powerpoint/2010/main" xmlns="" val="2443668045"/>
              </p:ext>
            </p:extLst>
          </p:nvPr>
        </p:nvGraphicFramePr>
        <p:xfrm>
          <a:off x="1029663" y="2276872"/>
          <a:ext cx="7004364" cy="3744416"/>
        </p:xfrm>
        <a:graphic>
          <a:graphicData uri="http://schemas.openxmlformats.org/drawingml/2006/table">
            <a:tbl>
              <a:tblPr/>
              <a:tblGrid>
                <a:gridCol w="1944216"/>
                <a:gridCol w="5060148"/>
              </a:tblGrid>
              <a:tr h="597788">
                <a:tc>
                  <a:txBody>
                    <a:bodyPr/>
                    <a:lstStyle/>
                    <a:p>
                      <a:pPr>
                        <a:lnSpc>
                          <a:spcPct val="115000"/>
                        </a:lnSpc>
                        <a:spcAft>
                          <a:spcPts val="0"/>
                        </a:spcAft>
                      </a:pPr>
                      <a:endParaRPr lang="de-DE" sz="1000" dirty="0">
                        <a:solidFill>
                          <a:schemeClr val="bg1"/>
                        </a:solidFill>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en-US" sz="2800" b="1" kern="1200" dirty="0" err="1" smtClean="0">
                          <a:solidFill>
                            <a:schemeClr val="bg1"/>
                          </a:solidFill>
                          <a:latin typeface="Calibri"/>
                          <a:ea typeface="Calibri"/>
                          <a:cs typeface="Times New Roman"/>
                        </a:rPr>
                        <a:t>Ergebnisse</a:t>
                      </a:r>
                      <a:r>
                        <a:rPr lang="en-US" sz="2800" b="1" kern="1200" dirty="0" smtClean="0">
                          <a:solidFill>
                            <a:schemeClr val="bg1"/>
                          </a:solidFill>
                          <a:latin typeface="Calibri"/>
                          <a:ea typeface="Calibri"/>
                          <a:cs typeface="Times New Roman"/>
                        </a:rPr>
                        <a:t>  &amp;  </a:t>
                      </a:r>
                      <a:r>
                        <a:rPr lang="en-US" sz="2800" b="1" kern="1200" dirty="0" err="1" smtClean="0">
                          <a:solidFill>
                            <a:schemeClr val="bg1"/>
                          </a:solidFill>
                          <a:latin typeface="Calibri"/>
                          <a:ea typeface="Calibri"/>
                          <a:cs typeface="Times New Roman"/>
                        </a:rPr>
                        <a:t>Anmerkungen</a:t>
                      </a:r>
                      <a:endParaRPr lang="de-DE" sz="2800" b="1" kern="1200" dirty="0">
                        <a:solidFill>
                          <a:schemeClr val="bg1"/>
                        </a:solidFill>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576064">
                <a:tc>
                  <a:txBody>
                    <a:bodyPr/>
                    <a:lstStyle/>
                    <a:p>
                      <a:pPr lvl="0"/>
                      <a:r>
                        <a:rPr lang="de-DE" sz="2000" b="1" kern="1200" dirty="0" smtClean="0">
                          <a:solidFill>
                            <a:schemeClr val="tx1"/>
                          </a:solidFill>
                          <a:effectLst/>
                          <a:latin typeface="+mn-lt"/>
                          <a:ea typeface="+mn-ea"/>
                          <a:cs typeface="+mn-cs"/>
                        </a:rPr>
                        <a:t>Wasserkreislauf</a:t>
                      </a:r>
                      <a:r>
                        <a:rPr lang="de-DE" sz="2000" kern="1200" dirty="0" smtClean="0">
                          <a:solidFill>
                            <a:schemeClr val="tx1"/>
                          </a:solidFill>
                          <a:effectLst/>
                          <a:latin typeface="+mn-lt"/>
                          <a:ea typeface="+mn-ea"/>
                          <a:cs typeface="+mn-cs"/>
                        </a:rPr>
                        <a:t> </a:t>
                      </a:r>
                      <a:endParaRPr lang="de-DE" sz="1400" dirty="0"/>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600" dirty="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072">
                <a:tc>
                  <a:txBody>
                    <a:bodyPr/>
                    <a:lstStyle/>
                    <a:p>
                      <a:pPr>
                        <a:lnSpc>
                          <a:spcPct val="115000"/>
                        </a:lnSpc>
                        <a:spcAft>
                          <a:spcPts val="0"/>
                        </a:spcAft>
                      </a:pPr>
                      <a:r>
                        <a:rPr lang="de-DE" sz="2000" b="1" kern="1200" dirty="0" smtClean="0">
                          <a:solidFill>
                            <a:schemeClr val="tx1"/>
                          </a:solidFill>
                          <a:effectLst/>
                          <a:latin typeface="+mn-lt"/>
                          <a:ea typeface="+mn-ea"/>
                          <a:cs typeface="+mn-cs"/>
                        </a:rPr>
                        <a:t>Stoffe im Wasser</a:t>
                      </a:r>
                      <a:endParaRPr lang="de-DE" sz="1400" dirty="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600" dirty="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072">
                <a:tc>
                  <a:txBody>
                    <a:bodyPr/>
                    <a:lstStyle/>
                    <a:p>
                      <a:pPr>
                        <a:lnSpc>
                          <a:spcPct val="115000"/>
                        </a:lnSpc>
                        <a:spcAft>
                          <a:spcPts val="0"/>
                        </a:spcAft>
                      </a:pPr>
                      <a:r>
                        <a:rPr lang="de-DE" sz="2000" b="1" kern="1200" dirty="0" smtClean="0">
                          <a:solidFill>
                            <a:schemeClr val="tx1"/>
                          </a:solidFill>
                          <a:effectLst/>
                          <a:latin typeface="+mn-lt"/>
                          <a:ea typeface="+mn-ea"/>
                          <a:cs typeface="+mn-cs"/>
                        </a:rPr>
                        <a:t>Recycling</a:t>
                      </a:r>
                      <a:r>
                        <a:rPr lang="de-DE" sz="2000" kern="1200" dirty="0" smtClean="0">
                          <a:solidFill>
                            <a:schemeClr val="tx1"/>
                          </a:solidFill>
                          <a:effectLst/>
                          <a:latin typeface="+mn-lt"/>
                          <a:ea typeface="+mn-ea"/>
                          <a:cs typeface="+mn-cs"/>
                        </a:rPr>
                        <a:t> </a:t>
                      </a:r>
                      <a:r>
                        <a:rPr lang="en-US" sz="1400" dirty="0">
                          <a:latin typeface="Calibri"/>
                          <a:ea typeface="Calibri"/>
                          <a:cs typeface="Times New Roman"/>
                        </a:rPr>
                        <a:t/>
                      </a:r>
                      <a:br>
                        <a:rPr lang="en-US" sz="1400" dirty="0">
                          <a:latin typeface="Calibri"/>
                          <a:ea typeface="Calibri"/>
                          <a:cs typeface="Times New Roman"/>
                        </a:rPr>
                      </a:br>
                      <a:endParaRPr lang="de-DE" sz="1400" dirty="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600" dirty="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072">
                <a:tc>
                  <a:txBody>
                    <a:bodyPr/>
                    <a:lstStyle/>
                    <a:p>
                      <a:pPr>
                        <a:lnSpc>
                          <a:spcPct val="115000"/>
                        </a:lnSpc>
                        <a:spcAft>
                          <a:spcPts val="0"/>
                        </a:spcAft>
                      </a:pPr>
                      <a:r>
                        <a:rPr lang="en-US" sz="2000" b="1" kern="1200" dirty="0" err="1" smtClean="0">
                          <a:solidFill>
                            <a:schemeClr val="tx1"/>
                          </a:solidFill>
                          <a:effectLst/>
                          <a:latin typeface="+mn-lt"/>
                          <a:ea typeface="+mn-ea"/>
                          <a:cs typeface="+mn-cs"/>
                        </a:rPr>
                        <a:t>Wasserkraft</a:t>
                      </a:r>
                      <a:endParaRPr lang="de-DE" sz="2000" b="1" kern="1200" dirty="0">
                        <a:solidFill>
                          <a:schemeClr val="tx1"/>
                        </a:solidFill>
                        <a:effectLst/>
                        <a:latin typeface="+mn-lt"/>
                        <a:ea typeface="+mn-ea"/>
                        <a:cs typeface="+mn-cs"/>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600" dirty="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6348">
                <a:tc>
                  <a:txBody>
                    <a:bodyPr/>
                    <a:lstStyle/>
                    <a:p>
                      <a:pPr>
                        <a:lnSpc>
                          <a:spcPct val="115000"/>
                        </a:lnSpc>
                        <a:spcAft>
                          <a:spcPts val="0"/>
                        </a:spcAft>
                      </a:pPr>
                      <a:r>
                        <a:rPr lang="en-US" sz="2000" b="1" kern="1200" dirty="0" err="1" smtClean="0">
                          <a:solidFill>
                            <a:schemeClr val="tx1"/>
                          </a:solidFill>
                          <a:effectLst/>
                          <a:latin typeface="+mn-lt"/>
                          <a:ea typeface="+mn-ea"/>
                          <a:cs typeface="+mn-cs"/>
                        </a:rPr>
                        <a:t>Windkraft</a:t>
                      </a:r>
                      <a:endParaRPr lang="de-DE" sz="2000" b="1" kern="1200" dirty="0">
                        <a:solidFill>
                          <a:schemeClr val="tx1"/>
                        </a:solidFill>
                        <a:effectLst/>
                        <a:latin typeface="+mn-lt"/>
                        <a:ea typeface="+mn-ea"/>
                        <a:cs typeface="+mn-cs"/>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600" dirty="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Fußzeilenplatzhalter 5"/>
          <p:cNvSpPr>
            <a:spLocks noGrp="1"/>
          </p:cNvSpPr>
          <p:nvPr>
            <p:ph type="ftr" sz="quarter" idx="11"/>
          </p:nvPr>
        </p:nvSpPr>
        <p:spPr>
          <a:xfrm>
            <a:off x="1763688" y="6503671"/>
            <a:ext cx="5688632" cy="365125"/>
          </a:xfrm>
        </p:spPr>
        <p:txBody>
          <a:bodyPr/>
          <a:lstStyle/>
          <a:p>
            <a:r>
              <a:rPr lang="de-DE" dirty="0" smtClean="0"/>
              <a:t>Dr. Lutz  </a:t>
            </a:r>
            <a:r>
              <a:rPr lang="de-DE" dirty="0" err="1" smtClean="0"/>
              <a:t>Stäudel</a:t>
            </a:r>
            <a:r>
              <a:rPr lang="de-DE" dirty="0" smtClean="0"/>
              <a:t>, Leipzig  - Erfahrungsbasiertes  </a:t>
            </a:r>
            <a:r>
              <a:rPr lang="de-DE" dirty="0" smtClean="0"/>
              <a:t>Lernen, Dillingen 14./15.11.14</a:t>
            </a:r>
            <a:endParaRPr lang="de-DE" dirty="0"/>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utz\Desktop\exp_logo.jpg"/>
          <p:cNvPicPr>
            <a:picLocks noChangeAspect="1" noChangeArrowheads="1"/>
          </p:cNvPicPr>
          <p:nvPr/>
        </p:nvPicPr>
        <p:blipFill>
          <a:blip r:embed="rId2" cstate="print"/>
          <a:srcRect t="21106"/>
          <a:stretch>
            <a:fillRect/>
          </a:stretch>
        </p:blipFill>
        <p:spPr bwMode="auto">
          <a:xfrm>
            <a:off x="0" y="-27383"/>
            <a:ext cx="9144000" cy="1311644"/>
          </a:xfrm>
          <a:prstGeom prst="rect">
            <a:avLst/>
          </a:prstGeom>
          <a:noFill/>
        </p:spPr>
      </p:pic>
      <p:sp>
        <p:nvSpPr>
          <p:cNvPr id="5" name="Textfeld 4"/>
          <p:cNvSpPr txBox="1"/>
          <p:nvPr/>
        </p:nvSpPr>
        <p:spPr>
          <a:xfrm>
            <a:off x="3036793" y="303039"/>
            <a:ext cx="2701381" cy="461665"/>
          </a:xfrm>
          <a:prstGeom prst="rect">
            <a:avLst/>
          </a:prstGeom>
          <a:noFill/>
        </p:spPr>
        <p:txBody>
          <a:bodyPr wrap="none" rtlCol="0">
            <a:spAutoFit/>
          </a:bodyPr>
          <a:lstStyle/>
          <a:p>
            <a:r>
              <a:rPr lang="de-DE" sz="2400" b="1" dirty="0" smtClean="0">
                <a:latin typeface="Consolas" pitchFamily="49" charset="0"/>
                <a:cs typeface="Consolas" pitchFamily="49" charset="0"/>
              </a:rPr>
              <a:t>Experimento</a:t>
            </a:r>
            <a:r>
              <a:rPr lang="de-DE" sz="2400" b="1" dirty="0" smtClean="0">
                <a:latin typeface="Consolas" pitchFamily="49" charset="0"/>
                <a:cs typeface="Consolas" pitchFamily="49" charset="0"/>
                <a:sym typeface="Webdings"/>
              </a:rPr>
              <a:t>8</a:t>
            </a:r>
            <a:r>
              <a:rPr lang="de-DE" sz="2400" b="1" dirty="0" smtClean="0">
                <a:latin typeface="Consolas" pitchFamily="49" charset="0"/>
                <a:cs typeface="Consolas" pitchFamily="49" charset="0"/>
              </a:rPr>
              <a:t>+</a:t>
            </a:r>
            <a:endParaRPr lang="de-DE" sz="2400" b="1" dirty="0">
              <a:latin typeface="Consolas" pitchFamily="49" charset="0"/>
              <a:cs typeface="Consolas" pitchFamily="49" charset="0"/>
            </a:endParaRPr>
          </a:p>
        </p:txBody>
      </p:sp>
      <p:sp>
        <p:nvSpPr>
          <p:cNvPr id="7" name="Inhaltsplatzhalter 2"/>
          <p:cNvSpPr txBox="1">
            <a:spLocks/>
          </p:cNvSpPr>
          <p:nvPr/>
        </p:nvSpPr>
        <p:spPr>
          <a:xfrm>
            <a:off x="2102618" y="1805716"/>
            <a:ext cx="4644516" cy="417646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de-DE" sz="3200" b="1" i="0" u="none" strike="noStrike" kern="1200" cap="none" spc="0" normalizeH="0" baseline="0" noProof="0" dirty="0" smtClean="0">
                <a:ln>
                  <a:noFill/>
                </a:ln>
                <a:solidFill>
                  <a:schemeClr val="accent3">
                    <a:lumMod val="75000"/>
                  </a:schemeClr>
                </a:solidFill>
                <a:effectLst/>
                <a:uLnTx/>
                <a:uFillTx/>
                <a:latin typeface="+mn-lt"/>
                <a:ea typeface="+mn-ea"/>
                <a:cs typeface="+mn-cs"/>
              </a:rPr>
              <a:t>Noch einmal: Methodenangebote</a:t>
            </a:r>
            <a:r>
              <a:rPr kumimoji="0" lang="de-DE" sz="3200" b="0" i="0" u="none" strike="noStrike" kern="1200" cap="none" spc="0" normalizeH="0" baseline="0" noProof="0" dirty="0" smtClean="0">
                <a:ln>
                  <a:noFill/>
                </a:ln>
                <a:solidFill>
                  <a:schemeClr val="tx1"/>
                </a:solidFill>
                <a:effectLst/>
                <a:uLnTx/>
                <a:uFillTx/>
                <a:latin typeface="+mn-lt"/>
                <a:ea typeface="+mn-ea"/>
                <a:cs typeface="+mn-cs"/>
              </a:rPr>
              <a:t/>
            </a:r>
            <a:br>
              <a:rPr kumimoji="0" lang="de-DE" sz="3200" b="0" i="0" u="none" strike="noStrike" kern="1200" cap="none" spc="0" normalizeH="0" baseline="0" noProof="0" dirty="0" smtClean="0">
                <a:ln>
                  <a:noFill/>
                </a:ln>
                <a:solidFill>
                  <a:schemeClr val="tx1"/>
                </a:solidFill>
                <a:effectLst/>
                <a:uLnTx/>
                <a:uFillTx/>
                <a:latin typeface="+mn-lt"/>
                <a:ea typeface="+mn-ea"/>
                <a:cs typeface="+mn-cs"/>
              </a:rPr>
            </a:br>
            <a:endParaRPr kumimoji="0" lang="de-DE"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DE" sz="3200" b="0" i="0" u="none" strike="noStrike" kern="1200" cap="none" spc="0" normalizeH="0" baseline="0" noProof="0" dirty="0" smtClean="0">
                <a:ln>
                  <a:noFill/>
                </a:ln>
                <a:solidFill>
                  <a:schemeClr val="tx1"/>
                </a:solidFill>
                <a:effectLst/>
                <a:uLnTx/>
                <a:uFillTx/>
                <a:latin typeface="+mn-lt"/>
                <a:ea typeface="+mn-ea"/>
                <a:cs typeface="+mn-cs"/>
              </a:rPr>
              <a:t>Lernen an Stationen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DE" sz="3200" b="0" i="0" u="none" strike="noStrike" kern="1200" cap="none" spc="0" normalizeH="0" baseline="0" noProof="0" dirty="0" smtClean="0">
                <a:ln>
                  <a:noFill/>
                </a:ln>
                <a:solidFill>
                  <a:schemeClr val="tx1"/>
                </a:solidFill>
                <a:effectLst/>
                <a:uLnTx/>
                <a:uFillTx/>
                <a:latin typeface="+mn-lt"/>
                <a:ea typeface="+mn-ea"/>
                <a:cs typeface="+mn-cs"/>
              </a:rPr>
              <a:t>Methodenwerkzeuge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DE" sz="3200" b="0" i="0" u="none" strike="noStrike" kern="1200" cap="none" spc="0" normalizeH="0" baseline="0" noProof="0" dirty="0" smtClean="0">
                <a:ln>
                  <a:noFill/>
                </a:ln>
                <a:solidFill>
                  <a:schemeClr val="tx1"/>
                </a:solidFill>
                <a:effectLst/>
                <a:uLnTx/>
                <a:uFillTx/>
                <a:latin typeface="+mn-lt"/>
                <a:ea typeface="+mn-ea"/>
                <a:cs typeface="+mn-cs"/>
              </a:rPr>
              <a:t>Kooperative Lernformen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de-DE"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Fußzeilenplatzhalter 5"/>
          <p:cNvSpPr>
            <a:spLocks noGrp="1"/>
          </p:cNvSpPr>
          <p:nvPr>
            <p:ph type="ftr" sz="quarter" idx="11"/>
          </p:nvPr>
        </p:nvSpPr>
        <p:spPr>
          <a:xfrm>
            <a:off x="1763688" y="6503671"/>
            <a:ext cx="5688632" cy="365125"/>
          </a:xfrm>
        </p:spPr>
        <p:txBody>
          <a:bodyPr/>
          <a:lstStyle/>
          <a:p>
            <a:r>
              <a:rPr lang="de-DE" dirty="0" smtClean="0"/>
              <a:t>Dr. Lutz  </a:t>
            </a:r>
            <a:r>
              <a:rPr lang="de-DE" dirty="0" err="1" smtClean="0"/>
              <a:t>Stäudel</a:t>
            </a:r>
            <a:r>
              <a:rPr lang="de-DE" dirty="0" smtClean="0"/>
              <a:t>, Leipzig  - Erfahrungsbasiertes  </a:t>
            </a:r>
            <a:r>
              <a:rPr lang="de-DE" dirty="0" smtClean="0"/>
              <a:t>Lernen, Dillingen 14./15.11.14</a:t>
            </a:r>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229600" cy="854968"/>
          </a:xfrm>
        </p:spPr>
        <p:txBody>
          <a:bodyPr/>
          <a:lstStyle/>
          <a:p>
            <a:r>
              <a:rPr lang="en-US" dirty="0" err="1" smtClean="0"/>
              <a:t>Lernen</a:t>
            </a:r>
            <a:r>
              <a:rPr lang="en-US" dirty="0" smtClean="0"/>
              <a:t> an </a:t>
            </a:r>
            <a:r>
              <a:rPr lang="en-US" dirty="0" err="1" smtClean="0"/>
              <a:t>Stationen</a:t>
            </a:r>
            <a:r>
              <a:rPr lang="en-US" dirty="0" smtClean="0"/>
              <a:t> </a:t>
            </a:r>
            <a:endParaRPr lang="en-US" dirty="0"/>
          </a:p>
        </p:txBody>
      </p:sp>
      <p:sp>
        <p:nvSpPr>
          <p:cNvPr id="6" name="Inhaltsplatzhalter 5"/>
          <p:cNvSpPr>
            <a:spLocks noGrp="1"/>
          </p:cNvSpPr>
          <p:nvPr>
            <p:ph idx="1"/>
          </p:nvPr>
        </p:nvSpPr>
        <p:spPr>
          <a:xfrm>
            <a:off x="755576" y="1988840"/>
            <a:ext cx="7931224" cy="4320480"/>
          </a:xfrm>
        </p:spPr>
        <p:txBody>
          <a:bodyPr>
            <a:noAutofit/>
          </a:bodyPr>
          <a:lstStyle/>
          <a:p>
            <a:pPr>
              <a:spcBef>
                <a:spcPts val="1200"/>
              </a:spcBef>
            </a:pPr>
            <a:r>
              <a:rPr lang="de-DE" sz="2000" b="1" dirty="0" smtClean="0">
                <a:solidFill>
                  <a:schemeClr val="accent6">
                    <a:lumMod val="50000"/>
                  </a:schemeClr>
                </a:solidFill>
              </a:rPr>
              <a:t>Das Material-Argument:</a:t>
            </a:r>
            <a:r>
              <a:rPr lang="de-DE" sz="2000" dirty="0" smtClean="0"/>
              <a:t/>
            </a:r>
            <a:br>
              <a:rPr lang="de-DE" sz="2000" dirty="0" smtClean="0"/>
            </a:br>
            <a:r>
              <a:rPr lang="de-DE" sz="2000" dirty="0" smtClean="0"/>
              <a:t>Es ist nie genug von allem da, als dass alle Gruppen auf gleicher Front arbeiten könnten</a:t>
            </a:r>
          </a:p>
          <a:p>
            <a:pPr>
              <a:spcBef>
                <a:spcPts val="1200"/>
              </a:spcBef>
            </a:pPr>
            <a:r>
              <a:rPr lang="de-DE" sz="2000" b="1" dirty="0" smtClean="0">
                <a:solidFill>
                  <a:schemeClr val="accent6">
                    <a:lumMod val="50000"/>
                  </a:schemeClr>
                </a:solidFill>
              </a:rPr>
              <a:t>Das Sicherheit-Argument:</a:t>
            </a:r>
            <a:r>
              <a:rPr lang="de-DE" sz="2000" dirty="0" smtClean="0"/>
              <a:t/>
            </a:r>
            <a:br>
              <a:rPr lang="de-DE" sz="2000" dirty="0" smtClean="0"/>
            </a:br>
            <a:r>
              <a:rPr lang="de-DE" sz="2000" dirty="0" smtClean="0"/>
              <a:t>Viele Schülergruppen, die experimentell arbeiten, erhöhen das Sicherheits-Risiko.</a:t>
            </a:r>
          </a:p>
          <a:p>
            <a:pPr>
              <a:spcBef>
                <a:spcPts val="1200"/>
              </a:spcBef>
            </a:pPr>
            <a:r>
              <a:rPr lang="de-DE" sz="2000" b="1" dirty="0" smtClean="0">
                <a:solidFill>
                  <a:schemeClr val="accent6">
                    <a:lumMod val="50000"/>
                  </a:schemeClr>
                </a:solidFill>
              </a:rPr>
              <a:t>Das Lern-Argument:</a:t>
            </a:r>
            <a:r>
              <a:rPr lang="de-DE" sz="2000" dirty="0" smtClean="0"/>
              <a:t/>
            </a:r>
            <a:br>
              <a:rPr lang="de-DE" sz="2000" dirty="0" smtClean="0"/>
            </a:br>
            <a:r>
              <a:rPr lang="de-DE" sz="2000" dirty="0" smtClean="0"/>
              <a:t>Das Arbeiten an Stationen gibt den Lernenden das Gefühl, ihre Arbeit sei etwas besonderes.</a:t>
            </a:r>
          </a:p>
          <a:p>
            <a:pPr>
              <a:spcBef>
                <a:spcPts val="1200"/>
              </a:spcBef>
            </a:pPr>
            <a:r>
              <a:rPr lang="de-DE" sz="2000" b="1" dirty="0" smtClean="0">
                <a:solidFill>
                  <a:schemeClr val="accent6">
                    <a:lumMod val="50000"/>
                  </a:schemeClr>
                </a:solidFill>
              </a:rPr>
              <a:t>Das Ökonomie-Argument:</a:t>
            </a:r>
            <a:r>
              <a:rPr lang="de-DE" sz="2000" dirty="0" smtClean="0"/>
              <a:t/>
            </a:r>
            <a:br>
              <a:rPr lang="de-DE" sz="2000" dirty="0" smtClean="0"/>
            </a:br>
            <a:r>
              <a:rPr lang="de-DE" sz="2000" dirty="0" smtClean="0"/>
              <a:t>Lernzirkel können gemeinsam ausgearbeitet und gemeinsam genutzt werden.</a:t>
            </a:r>
          </a:p>
        </p:txBody>
      </p:sp>
      <p:grpSp>
        <p:nvGrpSpPr>
          <p:cNvPr id="7" name="Gruppieren 6"/>
          <p:cNvGrpSpPr/>
          <p:nvPr/>
        </p:nvGrpSpPr>
        <p:grpSpPr>
          <a:xfrm>
            <a:off x="0" y="-27383"/>
            <a:ext cx="9144000" cy="1311644"/>
            <a:chOff x="0" y="-27383"/>
            <a:chExt cx="9144000" cy="1311644"/>
          </a:xfrm>
        </p:grpSpPr>
        <p:pic>
          <p:nvPicPr>
            <p:cNvPr id="1026" name="Picture 2" descr="C:\Users\lutz\Desktop\exp_logo.jpg"/>
            <p:cNvPicPr>
              <a:picLocks noChangeAspect="1" noChangeArrowheads="1"/>
            </p:cNvPicPr>
            <p:nvPr/>
          </p:nvPicPr>
          <p:blipFill>
            <a:blip r:embed="rId2" cstate="print"/>
            <a:srcRect t="21106"/>
            <a:stretch>
              <a:fillRect/>
            </a:stretch>
          </p:blipFill>
          <p:spPr bwMode="auto">
            <a:xfrm>
              <a:off x="0" y="-27383"/>
              <a:ext cx="9144000" cy="1311644"/>
            </a:xfrm>
            <a:prstGeom prst="rect">
              <a:avLst/>
            </a:prstGeom>
            <a:noFill/>
          </p:spPr>
        </p:pic>
        <p:sp>
          <p:nvSpPr>
            <p:cNvPr id="5" name="Textfeld 4"/>
            <p:cNvSpPr txBox="1"/>
            <p:nvPr/>
          </p:nvSpPr>
          <p:spPr>
            <a:xfrm>
              <a:off x="3036793" y="303039"/>
              <a:ext cx="2701381" cy="461665"/>
            </a:xfrm>
            <a:prstGeom prst="rect">
              <a:avLst/>
            </a:prstGeom>
            <a:noFill/>
          </p:spPr>
          <p:txBody>
            <a:bodyPr wrap="none" rtlCol="0">
              <a:spAutoFit/>
            </a:bodyPr>
            <a:lstStyle/>
            <a:p>
              <a:r>
                <a:rPr lang="de-DE" sz="2400" b="1" dirty="0" smtClean="0">
                  <a:latin typeface="Consolas" pitchFamily="49" charset="0"/>
                  <a:cs typeface="Consolas" pitchFamily="49" charset="0"/>
                </a:rPr>
                <a:t>Experimento</a:t>
              </a:r>
              <a:r>
                <a:rPr lang="de-DE" sz="2400" b="1" dirty="0" smtClean="0">
                  <a:latin typeface="Consolas" pitchFamily="49" charset="0"/>
                  <a:cs typeface="Consolas" pitchFamily="49" charset="0"/>
                  <a:sym typeface="Webdings"/>
                </a:rPr>
                <a:t></a:t>
              </a:r>
              <a:r>
                <a:rPr lang="de-DE" sz="2400" b="1" dirty="0">
                  <a:latin typeface="Consolas" pitchFamily="49" charset="0"/>
                  <a:cs typeface="Consolas" pitchFamily="49" charset="0"/>
                  <a:sym typeface="Webdings"/>
                </a:rPr>
                <a:t>8</a:t>
              </a:r>
              <a:r>
                <a:rPr lang="de-DE" sz="2400" b="1" dirty="0" smtClean="0">
                  <a:latin typeface="Consolas" pitchFamily="49" charset="0"/>
                  <a:cs typeface="Consolas" pitchFamily="49" charset="0"/>
                </a:rPr>
                <a:t>+</a:t>
              </a:r>
              <a:endParaRPr lang="de-DE" sz="2400" b="1" dirty="0">
                <a:latin typeface="Consolas" pitchFamily="49" charset="0"/>
                <a:cs typeface="Consolas" pitchFamily="49" charset="0"/>
              </a:endParaRPr>
            </a:p>
          </p:txBody>
        </p:sp>
      </p:grpSp>
      <p:sp>
        <p:nvSpPr>
          <p:cNvPr id="9" name="Fußzeilenplatzhalter 5"/>
          <p:cNvSpPr>
            <a:spLocks noGrp="1"/>
          </p:cNvSpPr>
          <p:nvPr>
            <p:ph type="ftr" sz="quarter" idx="11"/>
          </p:nvPr>
        </p:nvSpPr>
        <p:spPr>
          <a:xfrm>
            <a:off x="1763688" y="6503671"/>
            <a:ext cx="5688632" cy="365125"/>
          </a:xfrm>
        </p:spPr>
        <p:txBody>
          <a:bodyPr/>
          <a:lstStyle/>
          <a:p>
            <a:r>
              <a:rPr lang="de-DE" dirty="0" smtClean="0"/>
              <a:t>Dr. Lutz  </a:t>
            </a:r>
            <a:r>
              <a:rPr lang="de-DE" dirty="0" err="1" smtClean="0"/>
              <a:t>Stäudel</a:t>
            </a:r>
            <a:r>
              <a:rPr lang="de-DE" dirty="0" smtClean="0"/>
              <a:t>, Leipzig  - Erfahrungsbasiertes  </a:t>
            </a:r>
            <a:r>
              <a:rPr lang="de-DE" dirty="0" smtClean="0"/>
              <a:t>Lernen, Dillingen 14./15.11.14</a:t>
            </a:r>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p:cNvSpPr txBox="1"/>
          <p:nvPr/>
        </p:nvSpPr>
        <p:spPr>
          <a:xfrm>
            <a:off x="761693" y="1445798"/>
            <a:ext cx="3906711" cy="2354491"/>
          </a:xfrm>
          <a:prstGeom prst="rect">
            <a:avLst/>
          </a:prstGeom>
          <a:noFill/>
        </p:spPr>
        <p:txBody>
          <a:bodyPr wrap="none" rtlCol="0">
            <a:spAutoFit/>
          </a:bodyPr>
          <a:lstStyle/>
          <a:p>
            <a:r>
              <a:rPr lang="de-DE" sz="2800" dirty="0" smtClean="0"/>
              <a:t>Methodenwerkzeuge </a:t>
            </a:r>
          </a:p>
          <a:p>
            <a:pPr>
              <a:spcAft>
                <a:spcPts val="600"/>
              </a:spcAft>
            </a:pPr>
            <a:r>
              <a:rPr lang="de-DE" sz="600" dirty="0" smtClean="0"/>
              <a:t> </a:t>
            </a:r>
            <a:r>
              <a:rPr lang="de-DE" sz="100" dirty="0" smtClean="0"/>
              <a:t>                      </a:t>
            </a:r>
            <a:r>
              <a:rPr lang="de-DE" sz="600" dirty="0" smtClean="0"/>
              <a:t/>
            </a:r>
            <a:br>
              <a:rPr lang="de-DE" sz="600" dirty="0" smtClean="0"/>
            </a:br>
            <a:r>
              <a:rPr lang="de-DE" dirty="0" smtClean="0"/>
              <a:t>		</a:t>
            </a:r>
            <a:endParaRPr lang="de-DE" b="1" dirty="0" smtClean="0"/>
          </a:p>
          <a:p>
            <a:r>
              <a:rPr lang="de-DE" dirty="0" smtClean="0"/>
              <a:t>Gesichtspunkte für Einsatz</a:t>
            </a:r>
            <a:br>
              <a:rPr lang="de-DE" dirty="0" smtClean="0"/>
            </a:br>
            <a:r>
              <a:rPr lang="de-DE" dirty="0" smtClean="0"/>
              <a:t>-   Üben</a:t>
            </a:r>
          </a:p>
          <a:p>
            <a:r>
              <a:rPr lang="de-DE" dirty="0" smtClean="0"/>
              <a:t>-   Gestaltung von Stationen </a:t>
            </a:r>
            <a:br>
              <a:rPr lang="de-DE" dirty="0" smtClean="0"/>
            </a:br>
            <a:r>
              <a:rPr lang="de-DE" dirty="0" smtClean="0"/>
              <a:t>-   Konstruktivistische Lernvorstellungen</a:t>
            </a:r>
            <a:br>
              <a:rPr lang="de-DE" dirty="0" smtClean="0"/>
            </a:br>
            <a:r>
              <a:rPr lang="de-DE" dirty="0" smtClean="0"/>
              <a:t>-   Fachsprache unterstützen</a:t>
            </a:r>
            <a:endParaRPr lang="de-DE" dirty="0"/>
          </a:p>
        </p:txBody>
      </p:sp>
      <p:pic>
        <p:nvPicPr>
          <p:cNvPr id="17" name="Grafik 16"/>
          <p:cNvPicPr/>
          <p:nvPr/>
        </p:nvPicPr>
        <p:blipFill>
          <a:blip r:embed="rId2" cstate="print"/>
          <a:srcRect/>
          <a:stretch>
            <a:fillRect/>
          </a:stretch>
        </p:blipFill>
        <p:spPr bwMode="auto">
          <a:xfrm>
            <a:off x="5139063" y="3445014"/>
            <a:ext cx="1134126" cy="1134126"/>
          </a:xfrm>
          <a:prstGeom prst="rect">
            <a:avLst/>
          </a:prstGeom>
          <a:noFill/>
          <a:ln w="9525">
            <a:solidFill>
              <a:schemeClr val="accent1">
                <a:shade val="50000"/>
              </a:schemeClr>
            </a:solidFill>
            <a:miter lim="800000"/>
            <a:headEnd/>
            <a:tailEnd/>
          </a:ln>
        </p:spPr>
      </p:pic>
      <p:pic>
        <p:nvPicPr>
          <p:cNvPr id="19" name="Grafik 18"/>
          <p:cNvPicPr/>
          <p:nvPr/>
        </p:nvPicPr>
        <p:blipFill>
          <a:blip r:embed="rId3" cstate="print"/>
          <a:srcRect l="48275"/>
          <a:stretch>
            <a:fillRect/>
          </a:stretch>
        </p:blipFill>
        <p:spPr bwMode="auto">
          <a:xfrm>
            <a:off x="5769799" y="4697328"/>
            <a:ext cx="1142069" cy="1160105"/>
          </a:xfrm>
          <a:prstGeom prst="rect">
            <a:avLst/>
          </a:prstGeom>
          <a:noFill/>
          <a:ln w="9525">
            <a:solidFill>
              <a:schemeClr val="accent1">
                <a:shade val="50000"/>
              </a:schemeClr>
            </a:solidFill>
            <a:miter lim="800000"/>
            <a:headEnd/>
            <a:tailEnd/>
          </a:ln>
        </p:spPr>
      </p:pic>
      <p:sp>
        <p:nvSpPr>
          <p:cNvPr id="22" name="Rechteck 21"/>
          <p:cNvSpPr/>
          <p:nvPr/>
        </p:nvSpPr>
        <p:spPr>
          <a:xfrm>
            <a:off x="5903756" y="3479433"/>
            <a:ext cx="1008112" cy="1008112"/>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Fette</a:t>
            </a:r>
            <a:endParaRPr lang="de-DE" sz="2000" dirty="0"/>
          </a:p>
        </p:txBody>
      </p:sp>
      <p:sp>
        <p:nvSpPr>
          <p:cNvPr id="23" name="Rechteck 22"/>
          <p:cNvSpPr/>
          <p:nvPr/>
        </p:nvSpPr>
        <p:spPr>
          <a:xfrm>
            <a:off x="4895644" y="4398203"/>
            <a:ext cx="1008112" cy="1008112"/>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Darm</a:t>
            </a:r>
            <a:endParaRPr lang="de-DE" dirty="0"/>
          </a:p>
        </p:txBody>
      </p:sp>
      <p:pic>
        <p:nvPicPr>
          <p:cNvPr id="17411" name="Picture 3"/>
          <p:cNvPicPr>
            <a:picLocks noChangeAspect="1" noChangeArrowheads="1"/>
          </p:cNvPicPr>
          <p:nvPr/>
        </p:nvPicPr>
        <p:blipFill>
          <a:blip r:embed="rId4" cstate="print"/>
          <a:srcRect/>
          <a:stretch>
            <a:fillRect/>
          </a:stretch>
        </p:blipFill>
        <p:spPr bwMode="auto">
          <a:xfrm>
            <a:off x="761693" y="4391507"/>
            <a:ext cx="1224136" cy="1711158"/>
          </a:xfrm>
          <a:prstGeom prst="rect">
            <a:avLst/>
          </a:prstGeom>
          <a:noFill/>
          <a:ln w="9525">
            <a:noFill/>
            <a:miter lim="800000"/>
            <a:headEnd/>
            <a:tailEnd/>
          </a:ln>
        </p:spPr>
      </p:pic>
      <p:pic>
        <p:nvPicPr>
          <p:cNvPr id="28" name="Picture 2" descr="C:\Users\lutz\Desktop\exp_logo.jpg"/>
          <p:cNvPicPr>
            <a:picLocks noChangeAspect="1" noChangeArrowheads="1"/>
          </p:cNvPicPr>
          <p:nvPr/>
        </p:nvPicPr>
        <p:blipFill>
          <a:blip r:embed="rId5" cstate="print"/>
          <a:srcRect t="21106"/>
          <a:stretch>
            <a:fillRect/>
          </a:stretch>
        </p:blipFill>
        <p:spPr bwMode="auto">
          <a:xfrm>
            <a:off x="17850" y="-27383"/>
            <a:ext cx="9144000" cy="1311644"/>
          </a:xfrm>
          <a:prstGeom prst="rect">
            <a:avLst/>
          </a:prstGeom>
          <a:solidFill>
            <a:schemeClr val="bg1">
              <a:alpha val="0"/>
            </a:schemeClr>
          </a:solidFill>
        </p:spPr>
      </p:pic>
      <p:sp>
        <p:nvSpPr>
          <p:cNvPr id="33" name="Textfeld 32"/>
          <p:cNvSpPr txBox="1"/>
          <p:nvPr/>
        </p:nvSpPr>
        <p:spPr>
          <a:xfrm>
            <a:off x="3036793" y="303039"/>
            <a:ext cx="2701381" cy="461665"/>
          </a:xfrm>
          <a:prstGeom prst="rect">
            <a:avLst/>
          </a:prstGeom>
          <a:noFill/>
        </p:spPr>
        <p:txBody>
          <a:bodyPr wrap="none" rtlCol="0">
            <a:spAutoFit/>
          </a:bodyPr>
          <a:lstStyle/>
          <a:p>
            <a:r>
              <a:rPr lang="de-DE" sz="2400" b="1" dirty="0" smtClean="0">
                <a:latin typeface="Consolas" pitchFamily="49" charset="0"/>
                <a:cs typeface="Consolas" pitchFamily="49" charset="0"/>
              </a:rPr>
              <a:t>Experimento</a:t>
            </a:r>
            <a:r>
              <a:rPr lang="de-DE" sz="2400" b="1" dirty="0" smtClean="0">
                <a:latin typeface="Consolas" pitchFamily="49" charset="0"/>
                <a:cs typeface="Consolas" pitchFamily="49" charset="0"/>
                <a:sym typeface="Webdings"/>
              </a:rPr>
              <a:t></a:t>
            </a:r>
            <a:r>
              <a:rPr lang="de-DE" sz="2400" b="1" dirty="0">
                <a:latin typeface="Consolas" pitchFamily="49" charset="0"/>
                <a:cs typeface="Consolas" pitchFamily="49" charset="0"/>
                <a:sym typeface="Webdings"/>
              </a:rPr>
              <a:t>8</a:t>
            </a:r>
            <a:r>
              <a:rPr lang="de-DE" sz="2400" b="1" dirty="0" smtClean="0">
                <a:latin typeface="Consolas" pitchFamily="49" charset="0"/>
                <a:cs typeface="Consolas" pitchFamily="49" charset="0"/>
              </a:rPr>
              <a:t>+</a:t>
            </a:r>
            <a:endParaRPr lang="de-DE" sz="2400" b="1" dirty="0">
              <a:latin typeface="Consolas" pitchFamily="49" charset="0"/>
              <a:cs typeface="Consolas" pitchFamily="49" charset="0"/>
            </a:endParaRPr>
          </a:p>
        </p:txBody>
      </p:sp>
      <p:pic>
        <p:nvPicPr>
          <p:cNvPr id="18" name="Grafik 17"/>
          <p:cNvPicPr/>
          <p:nvPr/>
        </p:nvPicPr>
        <p:blipFill>
          <a:blip r:embed="rId6" cstate="print"/>
          <a:srcRect/>
          <a:stretch>
            <a:fillRect/>
          </a:stretch>
        </p:blipFill>
        <p:spPr bwMode="auto">
          <a:xfrm>
            <a:off x="5952959" y="2798776"/>
            <a:ext cx="1055163" cy="1134126"/>
          </a:xfrm>
          <a:prstGeom prst="rect">
            <a:avLst/>
          </a:prstGeom>
          <a:noFill/>
          <a:ln w="9525">
            <a:solidFill>
              <a:schemeClr val="accent1">
                <a:shade val="50000"/>
              </a:schemeClr>
            </a:solidFill>
            <a:miter lim="800000"/>
            <a:headEnd/>
            <a:tailEnd/>
          </a:ln>
        </p:spPr>
      </p:pic>
      <p:sp>
        <p:nvSpPr>
          <p:cNvPr id="21" name="Rechteck 20"/>
          <p:cNvSpPr/>
          <p:nvPr/>
        </p:nvSpPr>
        <p:spPr>
          <a:xfrm>
            <a:off x="6804666" y="4042967"/>
            <a:ext cx="1008112" cy="1008112"/>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smtClean="0">
                <a:solidFill>
                  <a:schemeClr val="bg1"/>
                </a:solidFill>
              </a:rPr>
              <a:t>Stärke-</a:t>
            </a:r>
            <a:br>
              <a:rPr lang="de-DE" sz="1600" b="1" dirty="0" smtClean="0">
                <a:solidFill>
                  <a:schemeClr val="bg1"/>
                </a:solidFill>
              </a:rPr>
            </a:br>
            <a:r>
              <a:rPr lang="de-DE" sz="1600" b="1" dirty="0" smtClean="0">
                <a:solidFill>
                  <a:schemeClr val="bg1"/>
                </a:solidFill>
              </a:rPr>
              <a:t>Nachweis</a:t>
            </a:r>
            <a:endParaRPr lang="de-DE" sz="1200" b="1" dirty="0">
              <a:solidFill>
                <a:schemeClr val="bg1"/>
              </a:solidFill>
            </a:endParaRPr>
          </a:p>
        </p:txBody>
      </p:sp>
      <p:pic>
        <p:nvPicPr>
          <p:cNvPr id="20" name="Grafik 19"/>
          <p:cNvPicPr/>
          <p:nvPr/>
        </p:nvPicPr>
        <p:blipFill>
          <a:blip r:embed="rId7" cstate="print"/>
          <a:srcRect/>
          <a:stretch>
            <a:fillRect/>
          </a:stretch>
        </p:blipFill>
        <p:spPr bwMode="auto">
          <a:xfrm>
            <a:off x="7264142" y="3465004"/>
            <a:ext cx="952420" cy="1008112"/>
          </a:xfrm>
          <a:prstGeom prst="rect">
            <a:avLst/>
          </a:prstGeom>
          <a:noFill/>
          <a:ln w="9525">
            <a:solidFill>
              <a:schemeClr val="accent1">
                <a:shade val="50000"/>
              </a:schemeClr>
            </a:solidFill>
            <a:miter lim="800000"/>
            <a:headEnd/>
            <a:tailEnd/>
          </a:ln>
        </p:spPr>
      </p:pic>
      <p:sp>
        <p:nvSpPr>
          <p:cNvPr id="24" name="Rechteck 23"/>
          <p:cNvSpPr/>
          <p:nvPr/>
        </p:nvSpPr>
        <p:spPr>
          <a:xfrm>
            <a:off x="6676656" y="5403959"/>
            <a:ext cx="1008112" cy="1008112"/>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err="1" smtClean="0"/>
              <a:t>Magen</a:t>
            </a:r>
            <a:r>
              <a:rPr lang="de-DE" sz="1050" dirty="0" err="1" smtClean="0"/>
              <a:t>g</a:t>
            </a:r>
            <a:endParaRPr lang="de-DE" sz="1050" dirty="0"/>
          </a:p>
        </p:txBody>
      </p:sp>
      <p:sp>
        <p:nvSpPr>
          <p:cNvPr id="2" name="Textfeld 1"/>
          <p:cNvSpPr txBox="1"/>
          <p:nvPr/>
        </p:nvSpPr>
        <p:spPr>
          <a:xfrm>
            <a:off x="5508104" y="2132856"/>
            <a:ext cx="1925527" cy="523220"/>
          </a:xfrm>
          <a:prstGeom prst="rect">
            <a:avLst/>
          </a:prstGeom>
          <a:noFill/>
        </p:spPr>
        <p:txBody>
          <a:bodyPr wrap="none" rtlCol="0">
            <a:spAutoFit/>
          </a:bodyPr>
          <a:lstStyle/>
          <a:p>
            <a:r>
              <a:rPr lang="de-DE" sz="2800" i="1" dirty="0" smtClean="0"/>
              <a:t>z.B. Domino</a:t>
            </a:r>
            <a:endParaRPr lang="de-DE" i="1" dirty="0"/>
          </a:p>
        </p:txBody>
      </p:sp>
      <p:sp>
        <p:nvSpPr>
          <p:cNvPr id="26" name="Textfeld 25"/>
          <p:cNvSpPr txBox="1"/>
          <p:nvPr/>
        </p:nvSpPr>
        <p:spPr>
          <a:xfrm>
            <a:off x="2286433" y="4417948"/>
            <a:ext cx="2140779" cy="954107"/>
          </a:xfrm>
          <a:prstGeom prst="rect">
            <a:avLst/>
          </a:prstGeom>
          <a:noFill/>
        </p:spPr>
        <p:txBody>
          <a:bodyPr wrap="none" rtlCol="0">
            <a:spAutoFit/>
          </a:bodyPr>
          <a:lstStyle/>
          <a:p>
            <a:r>
              <a:rPr lang="de-DE" sz="2800" i="1" dirty="0" smtClean="0"/>
              <a:t>z.B. einfacher</a:t>
            </a:r>
            <a:br>
              <a:rPr lang="de-DE" sz="2800" i="1" dirty="0" smtClean="0"/>
            </a:br>
            <a:r>
              <a:rPr lang="de-DE" sz="2800" i="1" dirty="0" smtClean="0"/>
              <a:t>Lückentext</a:t>
            </a:r>
            <a:endParaRPr lang="de-DE" i="1" dirty="0"/>
          </a:p>
        </p:txBody>
      </p:sp>
      <p:sp>
        <p:nvSpPr>
          <p:cNvPr id="27" name="Fußzeilenplatzhalter 5"/>
          <p:cNvSpPr>
            <a:spLocks noGrp="1"/>
          </p:cNvSpPr>
          <p:nvPr>
            <p:ph type="ftr" sz="quarter" idx="11"/>
          </p:nvPr>
        </p:nvSpPr>
        <p:spPr>
          <a:xfrm>
            <a:off x="1763688" y="6503671"/>
            <a:ext cx="5688632" cy="365125"/>
          </a:xfrm>
        </p:spPr>
        <p:txBody>
          <a:bodyPr/>
          <a:lstStyle/>
          <a:p>
            <a:r>
              <a:rPr lang="de-DE" dirty="0" smtClean="0"/>
              <a:t>Dr. Lutz  </a:t>
            </a:r>
            <a:r>
              <a:rPr lang="de-DE" dirty="0" err="1" smtClean="0"/>
              <a:t>Stäudel</a:t>
            </a:r>
            <a:r>
              <a:rPr lang="de-DE" dirty="0" smtClean="0"/>
              <a:t>, Leipzig  - Erfahrungsbasiertes  </a:t>
            </a:r>
            <a:r>
              <a:rPr lang="de-DE" dirty="0" smtClean="0"/>
              <a:t>Lernen, Dillingen 14./15.11.14</a:t>
            </a:r>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par>
                                <p:cTn id="13" presetID="3"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linds(horizontal)">
                                      <p:cBhvr>
                                        <p:cTn id="15" dur="500"/>
                                        <p:tgtEl>
                                          <p:spTgt spid="18"/>
                                        </p:tgtEl>
                                      </p:cBhvr>
                                    </p:animEffect>
                                  </p:childTnLst>
                                </p:cTn>
                              </p:par>
                              <p:par>
                                <p:cTn id="16" presetID="3"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linds(horizontal)">
                                      <p:cBhvr>
                                        <p:cTn id="18" dur="500"/>
                                        <p:tgtEl>
                                          <p:spTgt spid="19"/>
                                        </p:tgtEl>
                                      </p:cBhvr>
                                    </p:animEffect>
                                  </p:childTnLst>
                                </p:cTn>
                              </p:par>
                              <p:par>
                                <p:cTn id="19" presetID="3" presetClass="entr" presetSubtype="1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linds(horizontal)">
                                      <p:cBhvr>
                                        <p:cTn id="21" dur="500"/>
                                        <p:tgtEl>
                                          <p:spTgt spid="20"/>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linds(horizontal)">
                                      <p:cBhvr>
                                        <p:cTn id="24" dur="500"/>
                                        <p:tgtEl>
                                          <p:spTgt spid="21"/>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horizontal)">
                                      <p:cBhvr>
                                        <p:cTn id="27" dur="500"/>
                                        <p:tgtEl>
                                          <p:spTgt spid="24"/>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blinds(horizontal)">
                                      <p:cBhvr>
                                        <p:cTn id="30" dur="500"/>
                                        <p:tgtEl>
                                          <p:spTgt spid="22"/>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linds(horizontal)">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7411"/>
                                        </p:tgtEl>
                                        <p:attrNameLst>
                                          <p:attrName>style.visibility</p:attrName>
                                        </p:attrNameLst>
                                      </p:cBhvr>
                                      <p:to>
                                        <p:strVal val="visible"/>
                                      </p:to>
                                    </p:set>
                                    <p:animEffect transition="in" filter="blinds(horizontal)">
                                      <p:cBhvr>
                                        <p:cTn id="38" dur="5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animBg="1"/>
      <p:bldP spid="23" grpId="0" animBg="1"/>
      <p:bldP spid="21"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utz\Desktop\exp_logo.jpg"/>
          <p:cNvPicPr>
            <a:picLocks noChangeAspect="1" noChangeArrowheads="1"/>
          </p:cNvPicPr>
          <p:nvPr/>
        </p:nvPicPr>
        <p:blipFill>
          <a:blip r:embed="rId2" cstate="print"/>
          <a:srcRect t="21106"/>
          <a:stretch>
            <a:fillRect/>
          </a:stretch>
        </p:blipFill>
        <p:spPr bwMode="auto">
          <a:xfrm>
            <a:off x="0" y="-27383"/>
            <a:ext cx="9144000" cy="1311644"/>
          </a:xfrm>
          <a:prstGeom prst="rect">
            <a:avLst/>
          </a:prstGeom>
          <a:noFill/>
        </p:spPr>
      </p:pic>
      <p:sp>
        <p:nvSpPr>
          <p:cNvPr id="5" name="Textfeld 4"/>
          <p:cNvSpPr txBox="1"/>
          <p:nvPr/>
        </p:nvSpPr>
        <p:spPr>
          <a:xfrm>
            <a:off x="3036793" y="303039"/>
            <a:ext cx="2701381" cy="461665"/>
          </a:xfrm>
          <a:prstGeom prst="rect">
            <a:avLst/>
          </a:prstGeom>
          <a:noFill/>
        </p:spPr>
        <p:txBody>
          <a:bodyPr wrap="none" rtlCol="0">
            <a:spAutoFit/>
          </a:bodyPr>
          <a:lstStyle/>
          <a:p>
            <a:r>
              <a:rPr lang="de-DE" sz="2400" b="1" dirty="0" smtClean="0">
                <a:latin typeface="Consolas" pitchFamily="49" charset="0"/>
                <a:cs typeface="Consolas" pitchFamily="49" charset="0"/>
              </a:rPr>
              <a:t>Experimento</a:t>
            </a:r>
            <a:r>
              <a:rPr lang="de-DE" sz="2400" b="1" dirty="0" smtClean="0">
                <a:latin typeface="Consolas" pitchFamily="49" charset="0"/>
                <a:cs typeface="Consolas" pitchFamily="49" charset="0"/>
                <a:sym typeface="Webdings"/>
              </a:rPr>
              <a:t></a:t>
            </a:r>
            <a:r>
              <a:rPr lang="de-DE" sz="2400" b="1" dirty="0">
                <a:latin typeface="Consolas" pitchFamily="49" charset="0"/>
                <a:cs typeface="Consolas" pitchFamily="49" charset="0"/>
                <a:sym typeface="Webdings"/>
              </a:rPr>
              <a:t>8</a:t>
            </a:r>
            <a:r>
              <a:rPr lang="de-DE" sz="2400" b="1" dirty="0" smtClean="0">
                <a:latin typeface="Consolas" pitchFamily="49" charset="0"/>
                <a:cs typeface="Consolas" pitchFamily="49" charset="0"/>
              </a:rPr>
              <a:t>+</a:t>
            </a:r>
            <a:endParaRPr lang="de-DE" sz="2400" b="1" dirty="0">
              <a:latin typeface="Consolas" pitchFamily="49" charset="0"/>
              <a:cs typeface="Consolas" pitchFamily="49" charset="0"/>
            </a:endParaRPr>
          </a:p>
        </p:txBody>
      </p:sp>
      <p:sp>
        <p:nvSpPr>
          <p:cNvPr id="6" name="Titel 1"/>
          <p:cNvSpPr txBox="1">
            <a:spLocks/>
          </p:cNvSpPr>
          <p:nvPr/>
        </p:nvSpPr>
        <p:spPr>
          <a:xfrm>
            <a:off x="457200" y="1124744"/>
            <a:ext cx="8229600" cy="854968"/>
          </a:xfrm>
          <a:prstGeom prst="rect">
            <a:avLst/>
          </a:prstGeom>
        </p:spPr>
        <p:txBody>
          <a:bodyPr vert="horz" lIns="91440" tIns="45720" rIns="91440" bIns="45720" rtlCol="0" anchor="ctr">
            <a:normAutofit/>
          </a:bodyPr>
          <a:lstStyle/>
          <a:p>
            <a:pPr lvl="0" algn="ctr">
              <a:spcBef>
                <a:spcPct val="0"/>
              </a:spcBef>
              <a:defRPr/>
            </a:pPr>
            <a:r>
              <a:rPr lang="de-DE" sz="2800" dirty="0" smtClean="0">
                <a:latin typeface="Arial" pitchFamily="34" charset="0"/>
              </a:rPr>
              <a:t>Methodenwerkzeuge nach Hauptzweck</a:t>
            </a:r>
            <a:r>
              <a:rPr lang="de-DE" sz="3200" dirty="0" smtClean="0">
                <a:latin typeface="Arial" pitchFamily="34" charset="0"/>
              </a:rPr>
              <a:t> </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12" name="Tabelle 11"/>
          <p:cNvGraphicFramePr>
            <a:graphicFrameLocks noGrp="1"/>
          </p:cNvGraphicFramePr>
          <p:nvPr/>
        </p:nvGraphicFramePr>
        <p:xfrm>
          <a:off x="971600" y="2132856"/>
          <a:ext cx="7272808" cy="3596640"/>
        </p:xfrm>
        <a:graphic>
          <a:graphicData uri="http://schemas.openxmlformats.org/drawingml/2006/table">
            <a:tbl>
              <a:tblPr firstRow="1" bandRow="1">
                <a:tableStyleId>{912C8C85-51F0-491E-9774-3900AFEF0FD7}</a:tableStyleId>
              </a:tblPr>
              <a:tblGrid>
                <a:gridCol w="1818202"/>
                <a:gridCol w="1818202"/>
                <a:gridCol w="1818202"/>
                <a:gridCol w="1818202"/>
              </a:tblGrid>
              <a:tr h="370840">
                <a:tc>
                  <a:txBody>
                    <a:bodyPr/>
                    <a:lstStyle/>
                    <a:p>
                      <a:r>
                        <a:rPr lang="de-DE" sz="1600" dirty="0" smtClean="0"/>
                        <a:t>Fachsprache</a:t>
                      </a:r>
                      <a:br>
                        <a:rPr lang="de-DE" sz="1600" dirty="0" smtClean="0"/>
                      </a:br>
                      <a:r>
                        <a:rPr lang="de-DE" sz="1600" dirty="0" smtClean="0"/>
                        <a:t>Fachbegriffe</a:t>
                      </a:r>
                      <a:endParaRPr lang="de-DE" sz="1600" dirty="0"/>
                    </a:p>
                  </a:txBody>
                  <a:tcPr/>
                </a:tc>
                <a:tc>
                  <a:txBody>
                    <a:bodyPr/>
                    <a:lstStyle/>
                    <a:p>
                      <a:r>
                        <a:rPr lang="de-DE" sz="1600" dirty="0" smtClean="0"/>
                        <a:t>Kommunikation fachlicher Inhalte</a:t>
                      </a:r>
                      <a:endParaRPr lang="de-DE" sz="1600" dirty="0"/>
                    </a:p>
                  </a:txBody>
                  <a:tcPr/>
                </a:tc>
                <a:tc>
                  <a:txBody>
                    <a:bodyPr/>
                    <a:lstStyle/>
                    <a:p>
                      <a:r>
                        <a:rPr lang="de-DE" sz="1600" dirty="0" smtClean="0"/>
                        <a:t>(Re-)Organisation von Wissen</a:t>
                      </a:r>
                      <a:endParaRPr lang="de-DE" sz="1600" dirty="0"/>
                    </a:p>
                  </a:txBody>
                  <a:tcPr/>
                </a:tc>
                <a:tc>
                  <a:txBody>
                    <a:bodyPr/>
                    <a:lstStyle/>
                    <a:p>
                      <a:r>
                        <a:rPr lang="de-DE" sz="1600" dirty="0" smtClean="0"/>
                        <a:t>Üben, Vertiefen Wiederholen</a:t>
                      </a:r>
                      <a:endParaRPr lang="de-DE" sz="1600" dirty="0"/>
                    </a:p>
                  </a:txBody>
                  <a:tcPr/>
                </a:tc>
              </a:tr>
              <a:tr h="370840">
                <a:tc>
                  <a:txBody>
                    <a:bodyPr/>
                    <a:lstStyle/>
                    <a:p>
                      <a:r>
                        <a:rPr lang="de-DE" sz="1600" dirty="0" smtClean="0"/>
                        <a:t>Wortliste</a:t>
                      </a:r>
                    </a:p>
                    <a:p>
                      <a:r>
                        <a:rPr lang="de-DE" sz="1600" dirty="0" smtClean="0"/>
                        <a:t>Wortgeländer</a:t>
                      </a:r>
                    </a:p>
                    <a:p>
                      <a:r>
                        <a:rPr lang="de-DE" sz="1600" dirty="0" smtClean="0"/>
                        <a:t>Wortfeld</a:t>
                      </a:r>
                    </a:p>
                    <a:p>
                      <a:r>
                        <a:rPr lang="de-DE" sz="1600" dirty="0" smtClean="0"/>
                        <a:t>Textpuzzle</a:t>
                      </a:r>
                    </a:p>
                    <a:p>
                      <a:r>
                        <a:rPr lang="de-DE" sz="1600" dirty="0" smtClean="0"/>
                        <a:t>Bildpuzzle</a:t>
                      </a:r>
                    </a:p>
                    <a:p>
                      <a:r>
                        <a:rPr lang="de-DE" sz="1600" dirty="0" smtClean="0"/>
                        <a:t>Satzmuster</a:t>
                      </a:r>
                    </a:p>
                    <a:p>
                      <a:r>
                        <a:rPr lang="de-DE" sz="1600" dirty="0" smtClean="0"/>
                        <a:t>Fragemuster</a:t>
                      </a:r>
                    </a:p>
                    <a:p>
                      <a:r>
                        <a:rPr lang="de-DE" sz="1600" dirty="0" smtClean="0"/>
                        <a:t>Sprechblasen</a:t>
                      </a:r>
                    </a:p>
                    <a:p>
                      <a:r>
                        <a:rPr lang="de-DE" sz="1600" dirty="0" smtClean="0"/>
                        <a:t>Worträtsel</a:t>
                      </a:r>
                    </a:p>
                    <a:p>
                      <a:r>
                        <a:rPr lang="de-DE" sz="1600" dirty="0" smtClean="0"/>
                        <a:t>Lückentext</a:t>
                      </a:r>
                    </a:p>
                    <a:p>
                      <a:endParaRPr lang="de-DE" sz="1600" dirty="0"/>
                    </a:p>
                  </a:txBody>
                  <a:tcPr/>
                </a:tc>
                <a:tc>
                  <a:txBody>
                    <a:bodyPr/>
                    <a:lstStyle/>
                    <a:p>
                      <a:r>
                        <a:rPr lang="de-DE" sz="1600" dirty="0" smtClean="0"/>
                        <a:t>Filmleiste</a:t>
                      </a:r>
                    </a:p>
                    <a:p>
                      <a:r>
                        <a:rPr lang="de-DE" sz="1600" dirty="0" smtClean="0"/>
                        <a:t>Bildsequenz</a:t>
                      </a:r>
                    </a:p>
                    <a:p>
                      <a:r>
                        <a:rPr lang="de-DE" sz="1600" dirty="0" smtClean="0"/>
                        <a:t>Lernplakat</a:t>
                      </a:r>
                    </a:p>
                    <a:p>
                      <a:r>
                        <a:rPr lang="de-DE" sz="1600" dirty="0" smtClean="0"/>
                        <a:t>Lehrerkarussell</a:t>
                      </a:r>
                    </a:p>
                    <a:p>
                      <a:r>
                        <a:rPr lang="de-DE" sz="1600" dirty="0" smtClean="0"/>
                        <a:t>Schaufenster-</a:t>
                      </a:r>
                      <a:br>
                        <a:rPr lang="de-DE" sz="1600" dirty="0" smtClean="0"/>
                      </a:br>
                      <a:r>
                        <a:rPr lang="de-DE" sz="1600" baseline="0" dirty="0" smtClean="0"/>
                        <a:t>  </a:t>
                      </a:r>
                      <a:r>
                        <a:rPr lang="de-DE" sz="1600" dirty="0" smtClean="0"/>
                        <a:t>bummel</a:t>
                      </a:r>
                    </a:p>
                    <a:p>
                      <a:r>
                        <a:rPr lang="de-DE" sz="1600" dirty="0" smtClean="0"/>
                        <a:t>Aushandeln</a:t>
                      </a:r>
                    </a:p>
                    <a:p>
                      <a:r>
                        <a:rPr lang="de-DE" sz="1600" dirty="0" smtClean="0"/>
                        <a:t>Expertenkongress</a:t>
                      </a:r>
                    </a:p>
                    <a:p>
                      <a:r>
                        <a:rPr lang="de-DE" sz="1600" dirty="0" smtClean="0"/>
                        <a:t>Kugellager</a:t>
                      </a:r>
                    </a:p>
                    <a:p>
                      <a:r>
                        <a:rPr lang="de-DE" sz="1600" dirty="0" smtClean="0"/>
                        <a:t>Dialog</a:t>
                      </a:r>
                    </a:p>
                    <a:p>
                      <a:r>
                        <a:rPr lang="de-DE" sz="1600" dirty="0" smtClean="0"/>
                        <a:t>Archive</a:t>
                      </a:r>
                    </a:p>
                    <a:p>
                      <a:endParaRPr lang="de-DE" sz="1600" dirty="0"/>
                    </a:p>
                  </a:txBody>
                  <a:tcPr/>
                </a:tc>
                <a:tc>
                  <a:txBody>
                    <a:bodyPr/>
                    <a:lstStyle/>
                    <a:p>
                      <a:r>
                        <a:rPr lang="de-DE" sz="1600" dirty="0" err="1" smtClean="0"/>
                        <a:t>Mindmap</a:t>
                      </a:r>
                      <a:endParaRPr lang="de-DE" sz="1600" dirty="0" smtClean="0"/>
                    </a:p>
                    <a:p>
                      <a:r>
                        <a:rPr lang="de-DE" sz="1600" dirty="0" err="1" smtClean="0"/>
                        <a:t>Conceptmap</a:t>
                      </a:r>
                      <a:endParaRPr lang="de-DE" sz="1600" dirty="0" smtClean="0"/>
                    </a:p>
                    <a:p>
                      <a:r>
                        <a:rPr lang="de-DE" sz="1600" dirty="0" smtClean="0"/>
                        <a:t>Ideennetz</a:t>
                      </a:r>
                    </a:p>
                    <a:p>
                      <a:r>
                        <a:rPr lang="de-DE" sz="1600" dirty="0" smtClean="0"/>
                        <a:t>Strukturdiagramm</a:t>
                      </a:r>
                    </a:p>
                    <a:p>
                      <a:r>
                        <a:rPr lang="de-DE" sz="1600" dirty="0" smtClean="0"/>
                        <a:t>Flussdiagramm</a:t>
                      </a:r>
                    </a:p>
                    <a:p>
                      <a:r>
                        <a:rPr lang="de-DE" sz="1600" dirty="0" smtClean="0"/>
                        <a:t>Blockdiagramm</a:t>
                      </a:r>
                    </a:p>
                    <a:p>
                      <a:r>
                        <a:rPr lang="de-DE" sz="1600" dirty="0" err="1" smtClean="0"/>
                        <a:t>Kärtchentisch</a:t>
                      </a:r>
                      <a:endParaRPr lang="de-DE" sz="1600" dirty="0" smtClean="0"/>
                    </a:p>
                    <a:p>
                      <a:r>
                        <a:rPr lang="de-DE" sz="1600" dirty="0" smtClean="0"/>
                        <a:t>Zuordnen</a:t>
                      </a:r>
                    </a:p>
                    <a:p>
                      <a:r>
                        <a:rPr lang="de-DE" sz="1600" dirty="0" smtClean="0"/>
                        <a:t>Stille Post</a:t>
                      </a:r>
                    </a:p>
                    <a:p>
                      <a:r>
                        <a:rPr lang="de-DE" sz="1600" dirty="0" smtClean="0"/>
                        <a:t>gestufte Hilfen</a:t>
                      </a:r>
                    </a:p>
                    <a:p>
                      <a:endParaRPr lang="de-DE" sz="1600" dirty="0"/>
                    </a:p>
                  </a:txBody>
                  <a:tcPr/>
                </a:tc>
                <a:tc>
                  <a:txBody>
                    <a:bodyPr/>
                    <a:lstStyle/>
                    <a:p>
                      <a:r>
                        <a:rPr lang="de-DE" sz="1600" dirty="0" smtClean="0"/>
                        <a:t>Domino</a:t>
                      </a:r>
                    </a:p>
                    <a:p>
                      <a:r>
                        <a:rPr lang="de-DE" sz="1600" dirty="0" smtClean="0"/>
                        <a:t>Memory</a:t>
                      </a:r>
                    </a:p>
                    <a:p>
                      <a:r>
                        <a:rPr lang="de-DE" sz="1600" dirty="0" err="1" smtClean="0"/>
                        <a:t>Triagolo</a:t>
                      </a:r>
                      <a:endParaRPr lang="de-DE" sz="1600" dirty="0" smtClean="0"/>
                    </a:p>
                    <a:p>
                      <a:r>
                        <a:rPr lang="de-DE" sz="1600" dirty="0" smtClean="0"/>
                        <a:t>Worträtsel</a:t>
                      </a:r>
                    </a:p>
                    <a:p>
                      <a:r>
                        <a:rPr lang="de-DE" sz="1600" dirty="0" smtClean="0"/>
                        <a:t>Kartenspiel</a:t>
                      </a:r>
                    </a:p>
                    <a:p>
                      <a:r>
                        <a:rPr lang="de-DE" sz="1600" dirty="0" smtClean="0"/>
                        <a:t>Partnerkärtchen</a:t>
                      </a:r>
                    </a:p>
                    <a:p>
                      <a:r>
                        <a:rPr lang="de-DE" sz="1600" dirty="0" smtClean="0"/>
                        <a:t>Heißer</a:t>
                      </a:r>
                      <a:r>
                        <a:rPr lang="de-DE" sz="1600" baseline="0" dirty="0" smtClean="0"/>
                        <a:t> Stuhl</a:t>
                      </a:r>
                    </a:p>
                    <a:p>
                      <a:r>
                        <a:rPr lang="de-DE" sz="1600" baseline="0" dirty="0" smtClean="0"/>
                        <a:t>Lückentext</a:t>
                      </a:r>
                    </a:p>
                    <a:p>
                      <a:r>
                        <a:rPr lang="de-DE" sz="1600" baseline="0" dirty="0" smtClean="0"/>
                        <a:t>Kettenquiz</a:t>
                      </a:r>
                    </a:p>
                    <a:p>
                      <a:r>
                        <a:rPr lang="de-DE" sz="1600" baseline="0" dirty="0" smtClean="0"/>
                        <a:t>Fehlersuche</a:t>
                      </a:r>
                    </a:p>
                    <a:p>
                      <a:endParaRPr lang="de-DE" sz="1600" dirty="0"/>
                    </a:p>
                  </a:txBody>
                  <a:tcPr/>
                </a:tc>
              </a:tr>
            </a:tbl>
          </a:graphicData>
        </a:graphic>
      </p:graphicFrame>
      <p:sp>
        <p:nvSpPr>
          <p:cNvPr id="8" name="Fußzeilenplatzhalter 5"/>
          <p:cNvSpPr>
            <a:spLocks noGrp="1"/>
          </p:cNvSpPr>
          <p:nvPr>
            <p:ph type="ftr" sz="quarter" idx="11"/>
          </p:nvPr>
        </p:nvSpPr>
        <p:spPr>
          <a:xfrm>
            <a:off x="1763688" y="6503671"/>
            <a:ext cx="5688632" cy="365125"/>
          </a:xfrm>
        </p:spPr>
        <p:txBody>
          <a:bodyPr/>
          <a:lstStyle/>
          <a:p>
            <a:r>
              <a:rPr lang="de-DE" dirty="0" smtClean="0"/>
              <a:t>Dr. Lutz  </a:t>
            </a:r>
            <a:r>
              <a:rPr lang="de-DE" dirty="0" err="1" smtClean="0"/>
              <a:t>Stäudel</a:t>
            </a:r>
            <a:r>
              <a:rPr lang="de-DE" dirty="0" smtClean="0"/>
              <a:t>, Leipzig  - Erfahrungsbasiertes  </a:t>
            </a:r>
            <a:r>
              <a:rPr lang="de-DE" dirty="0" smtClean="0"/>
              <a:t>Lernen, Dillingen 14./15.11.14</a:t>
            </a:r>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utz\Desktop\exp_logo.jpg"/>
          <p:cNvPicPr>
            <a:picLocks noChangeAspect="1" noChangeArrowheads="1"/>
          </p:cNvPicPr>
          <p:nvPr/>
        </p:nvPicPr>
        <p:blipFill>
          <a:blip r:embed="rId2" cstate="print"/>
          <a:srcRect t="21106"/>
          <a:stretch>
            <a:fillRect/>
          </a:stretch>
        </p:blipFill>
        <p:spPr bwMode="auto">
          <a:xfrm>
            <a:off x="0" y="-27383"/>
            <a:ext cx="9144000" cy="1311644"/>
          </a:xfrm>
          <a:prstGeom prst="rect">
            <a:avLst/>
          </a:prstGeom>
          <a:noFill/>
        </p:spPr>
      </p:pic>
      <p:sp>
        <p:nvSpPr>
          <p:cNvPr id="5" name="Textfeld 4"/>
          <p:cNvSpPr txBox="1"/>
          <p:nvPr/>
        </p:nvSpPr>
        <p:spPr>
          <a:xfrm>
            <a:off x="3036793" y="303039"/>
            <a:ext cx="2701381" cy="461665"/>
          </a:xfrm>
          <a:prstGeom prst="rect">
            <a:avLst/>
          </a:prstGeom>
          <a:noFill/>
        </p:spPr>
        <p:txBody>
          <a:bodyPr wrap="none" rtlCol="0">
            <a:spAutoFit/>
          </a:bodyPr>
          <a:lstStyle/>
          <a:p>
            <a:r>
              <a:rPr lang="de-DE" sz="2400" b="1" dirty="0" smtClean="0">
                <a:latin typeface="Consolas" pitchFamily="49" charset="0"/>
                <a:cs typeface="Consolas" pitchFamily="49" charset="0"/>
              </a:rPr>
              <a:t>Experimento</a:t>
            </a:r>
            <a:r>
              <a:rPr lang="de-DE" sz="2400" b="1" dirty="0" smtClean="0">
                <a:latin typeface="Consolas" pitchFamily="49" charset="0"/>
                <a:cs typeface="Consolas" pitchFamily="49" charset="0"/>
                <a:sym typeface="Webdings"/>
              </a:rPr>
              <a:t></a:t>
            </a:r>
            <a:r>
              <a:rPr lang="de-DE" sz="2400" b="1" dirty="0">
                <a:latin typeface="Consolas" pitchFamily="49" charset="0"/>
                <a:cs typeface="Consolas" pitchFamily="49" charset="0"/>
                <a:sym typeface="Webdings"/>
              </a:rPr>
              <a:t>8</a:t>
            </a:r>
            <a:r>
              <a:rPr lang="de-DE" sz="2400" b="1" dirty="0" smtClean="0">
                <a:latin typeface="Consolas" pitchFamily="49" charset="0"/>
                <a:cs typeface="Consolas" pitchFamily="49" charset="0"/>
              </a:rPr>
              <a:t>+</a:t>
            </a:r>
            <a:endParaRPr lang="de-DE" sz="2400" b="1" dirty="0">
              <a:latin typeface="Consolas" pitchFamily="49" charset="0"/>
              <a:cs typeface="Consolas" pitchFamily="49" charset="0"/>
            </a:endParaRPr>
          </a:p>
        </p:txBody>
      </p:sp>
      <p:sp>
        <p:nvSpPr>
          <p:cNvPr id="8" name="Textfeld 7"/>
          <p:cNvSpPr txBox="1"/>
          <p:nvPr/>
        </p:nvSpPr>
        <p:spPr>
          <a:xfrm>
            <a:off x="1835696" y="2708920"/>
            <a:ext cx="5606728" cy="1200329"/>
          </a:xfrm>
          <a:prstGeom prst="rect">
            <a:avLst/>
          </a:prstGeom>
          <a:noFill/>
        </p:spPr>
        <p:txBody>
          <a:bodyPr wrap="none" rtlCol="0">
            <a:spAutoFit/>
          </a:bodyPr>
          <a:lstStyle/>
          <a:p>
            <a:r>
              <a:rPr lang="de-DE" sz="3600" dirty="0" smtClean="0"/>
              <a:t>Vielen Dank für Ihr Interesse </a:t>
            </a:r>
          </a:p>
          <a:p>
            <a:pPr algn="ctr"/>
            <a:r>
              <a:rPr lang="de-DE" sz="3600" dirty="0" smtClean="0"/>
              <a:t>und Ihre Mitarbeit!</a:t>
            </a:r>
            <a:endParaRPr lang="de-DE" dirty="0"/>
          </a:p>
        </p:txBody>
      </p:sp>
      <p:sp>
        <p:nvSpPr>
          <p:cNvPr id="6" name="Fußzeilenplatzhalter 5"/>
          <p:cNvSpPr>
            <a:spLocks noGrp="1"/>
          </p:cNvSpPr>
          <p:nvPr>
            <p:ph type="ftr" sz="quarter" idx="11"/>
          </p:nvPr>
        </p:nvSpPr>
        <p:spPr>
          <a:xfrm>
            <a:off x="1763688" y="6503671"/>
            <a:ext cx="5688632" cy="365125"/>
          </a:xfrm>
        </p:spPr>
        <p:txBody>
          <a:bodyPr/>
          <a:lstStyle/>
          <a:p>
            <a:r>
              <a:rPr lang="de-DE" dirty="0" smtClean="0"/>
              <a:t>Dr. Lutz  </a:t>
            </a:r>
            <a:r>
              <a:rPr lang="de-DE" dirty="0" err="1" smtClean="0"/>
              <a:t>Stäudel</a:t>
            </a:r>
            <a:r>
              <a:rPr lang="de-DE" dirty="0" smtClean="0"/>
              <a:t>, Leipzig  - Erfahrungsbasiertes  </a:t>
            </a:r>
            <a:r>
              <a:rPr lang="de-DE" dirty="0" smtClean="0"/>
              <a:t>Lernen, Dillingen 14./15.11.14</a:t>
            </a:r>
            <a:endParaRPr lang="de-DE" dirty="0"/>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utz\Desktop\exp_logo.jpg"/>
          <p:cNvPicPr>
            <a:picLocks noChangeAspect="1" noChangeArrowheads="1"/>
          </p:cNvPicPr>
          <p:nvPr/>
        </p:nvPicPr>
        <p:blipFill>
          <a:blip r:embed="rId3" cstate="print"/>
          <a:srcRect t="21106"/>
          <a:stretch>
            <a:fillRect/>
          </a:stretch>
        </p:blipFill>
        <p:spPr bwMode="auto">
          <a:xfrm>
            <a:off x="0" y="-27383"/>
            <a:ext cx="9144000" cy="1311644"/>
          </a:xfrm>
          <a:prstGeom prst="rect">
            <a:avLst/>
          </a:prstGeom>
          <a:noFill/>
        </p:spPr>
      </p:pic>
      <p:sp>
        <p:nvSpPr>
          <p:cNvPr id="5" name="Textfeld 4"/>
          <p:cNvSpPr txBox="1"/>
          <p:nvPr/>
        </p:nvSpPr>
        <p:spPr>
          <a:xfrm>
            <a:off x="3036793" y="303039"/>
            <a:ext cx="2701381" cy="461665"/>
          </a:xfrm>
          <a:prstGeom prst="rect">
            <a:avLst/>
          </a:prstGeom>
          <a:noFill/>
        </p:spPr>
        <p:txBody>
          <a:bodyPr wrap="none" rtlCol="0">
            <a:spAutoFit/>
          </a:bodyPr>
          <a:lstStyle/>
          <a:p>
            <a:r>
              <a:rPr lang="de-DE" sz="2400" b="1" dirty="0" smtClean="0">
                <a:latin typeface="Consolas" pitchFamily="49" charset="0"/>
                <a:cs typeface="Consolas" pitchFamily="49" charset="0"/>
              </a:rPr>
              <a:t>Experimento</a:t>
            </a:r>
            <a:r>
              <a:rPr lang="de-DE" sz="2400" b="1" dirty="0" smtClean="0">
                <a:latin typeface="Consolas" pitchFamily="49" charset="0"/>
                <a:cs typeface="Consolas" pitchFamily="49" charset="0"/>
                <a:sym typeface="Webdings"/>
              </a:rPr>
              <a:t></a:t>
            </a:r>
            <a:r>
              <a:rPr lang="de-DE" sz="2400" b="1" dirty="0">
                <a:latin typeface="Consolas" pitchFamily="49" charset="0"/>
                <a:cs typeface="Consolas" pitchFamily="49" charset="0"/>
                <a:sym typeface="Webdings"/>
              </a:rPr>
              <a:t>8</a:t>
            </a:r>
            <a:r>
              <a:rPr lang="de-DE" sz="2400" b="1" dirty="0" smtClean="0">
                <a:latin typeface="Consolas" pitchFamily="49" charset="0"/>
                <a:cs typeface="Consolas" pitchFamily="49" charset="0"/>
              </a:rPr>
              <a:t>+</a:t>
            </a:r>
            <a:endParaRPr lang="de-DE" sz="2400" b="1" dirty="0">
              <a:latin typeface="Consolas" pitchFamily="49" charset="0"/>
              <a:cs typeface="Consolas" pitchFamily="49" charset="0"/>
            </a:endParaRPr>
          </a:p>
        </p:txBody>
      </p:sp>
      <p:sp>
        <p:nvSpPr>
          <p:cNvPr id="6" name="Fußzeilenplatzhalter 5"/>
          <p:cNvSpPr>
            <a:spLocks noGrp="1"/>
          </p:cNvSpPr>
          <p:nvPr>
            <p:ph type="ftr" sz="quarter" idx="11"/>
          </p:nvPr>
        </p:nvSpPr>
        <p:spPr>
          <a:xfrm>
            <a:off x="1763688" y="6503671"/>
            <a:ext cx="5688632" cy="365125"/>
          </a:xfrm>
        </p:spPr>
        <p:txBody>
          <a:bodyPr/>
          <a:lstStyle/>
          <a:p>
            <a:r>
              <a:rPr lang="de-DE" dirty="0" smtClean="0"/>
              <a:t>Dr. Lutz  </a:t>
            </a:r>
            <a:r>
              <a:rPr lang="de-DE" dirty="0" err="1" smtClean="0"/>
              <a:t>Stäudel</a:t>
            </a:r>
            <a:r>
              <a:rPr lang="de-DE" dirty="0" smtClean="0"/>
              <a:t>, Leipzig  - Erfahrungsbasiertes  </a:t>
            </a:r>
            <a:r>
              <a:rPr lang="de-DE" dirty="0" smtClean="0"/>
              <a:t>Lernen, Dillingen 14./15.11.14</a:t>
            </a:r>
            <a:endParaRPr lang="de-DE" dirty="0"/>
          </a:p>
        </p:txBody>
      </p:sp>
      <p:sp>
        <p:nvSpPr>
          <p:cNvPr id="7" name="Titel 6"/>
          <p:cNvSpPr>
            <a:spLocks noGrp="1"/>
          </p:cNvSpPr>
          <p:nvPr>
            <p:ph type="title"/>
          </p:nvPr>
        </p:nvSpPr>
        <p:spPr>
          <a:xfrm>
            <a:off x="1187624" y="1124744"/>
            <a:ext cx="6789440" cy="720080"/>
          </a:xfrm>
        </p:spPr>
        <p:txBody>
          <a:bodyPr/>
          <a:lstStyle/>
          <a:p>
            <a:r>
              <a:rPr lang="de-DE" sz="3200" dirty="0" smtClean="0"/>
              <a:t>Ihr Zugang zum Medienportal</a:t>
            </a:r>
            <a:endParaRPr lang="de-DE" dirty="0"/>
          </a:p>
        </p:txBody>
      </p:sp>
      <p:sp>
        <p:nvSpPr>
          <p:cNvPr id="8" name="Textfeld 7"/>
          <p:cNvSpPr txBox="1"/>
          <p:nvPr/>
        </p:nvSpPr>
        <p:spPr>
          <a:xfrm>
            <a:off x="6156176" y="1996657"/>
            <a:ext cx="2676117" cy="3139321"/>
          </a:xfrm>
          <a:prstGeom prst="rect">
            <a:avLst/>
          </a:prstGeom>
          <a:noFill/>
        </p:spPr>
        <p:txBody>
          <a:bodyPr wrap="none" rtlCol="0">
            <a:spAutoFit/>
          </a:bodyPr>
          <a:lstStyle/>
          <a:p>
            <a:r>
              <a:rPr lang="de-DE" b="1" dirty="0" smtClean="0"/>
              <a:t>Kostenlose Anmeldung </a:t>
            </a:r>
          </a:p>
          <a:p>
            <a:endParaRPr lang="de-DE" dirty="0"/>
          </a:p>
          <a:p>
            <a:r>
              <a:rPr lang="de-DE" dirty="0" smtClean="0"/>
              <a:t>Download von Materialien</a:t>
            </a:r>
            <a:br>
              <a:rPr lang="de-DE" dirty="0" smtClean="0"/>
            </a:br>
            <a:r>
              <a:rPr lang="de-DE" dirty="0" smtClean="0"/>
              <a:t>zu </a:t>
            </a:r>
            <a:r>
              <a:rPr lang="de-DE" dirty="0" err="1" smtClean="0"/>
              <a:t>Experimento</a:t>
            </a:r>
            <a:r>
              <a:rPr lang="de-DE" dirty="0" smtClean="0"/>
              <a:t> sowie zu</a:t>
            </a:r>
            <a:br>
              <a:rPr lang="de-DE" dirty="0" smtClean="0"/>
            </a:br>
            <a:r>
              <a:rPr lang="de-DE" dirty="0" smtClean="0"/>
              <a:t>sehr vielen anderen </a:t>
            </a:r>
            <a:br>
              <a:rPr lang="de-DE" dirty="0" smtClean="0"/>
            </a:br>
            <a:r>
              <a:rPr lang="de-DE" dirty="0" smtClean="0"/>
              <a:t>Themen aus </a:t>
            </a:r>
            <a:r>
              <a:rPr lang="de-DE" dirty="0" err="1" smtClean="0"/>
              <a:t>Naturwis</a:t>
            </a:r>
            <a:r>
              <a:rPr lang="de-DE" dirty="0" smtClean="0"/>
              <a:t>-</a:t>
            </a:r>
            <a:br>
              <a:rPr lang="de-DE" dirty="0" smtClean="0"/>
            </a:br>
            <a:r>
              <a:rPr lang="de-DE" dirty="0" err="1" smtClean="0"/>
              <a:t>senschaften</a:t>
            </a:r>
            <a:r>
              <a:rPr lang="de-DE" dirty="0" smtClean="0"/>
              <a:t> und Technik.</a:t>
            </a:r>
            <a:br>
              <a:rPr lang="de-DE" dirty="0" smtClean="0"/>
            </a:br>
            <a:r>
              <a:rPr lang="de-DE" dirty="0" smtClean="0"/>
              <a:t>Freie Fotos, Videos, auch</a:t>
            </a:r>
            <a:br>
              <a:rPr lang="de-DE" dirty="0" smtClean="0"/>
            </a:br>
            <a:r>
              <a:rPr lang="de-DE" dirty="0" smtClean="0"/>
              <a:t>interaktive Tafelbilder zur</a:t>
            </a:r>
            <a:br>
              <a:rPr lang="de-DE" dirty="0" smtClean="0"/>
            </a:br>
            <a:r>
              <a:rPr lang="de-DE" dirty="0" smtClean="0"/>
              <a:t>freien Nutzung für den </a:t>
            </a:r>
            <a:br>
              <a:rPr lang="de-DE" dirty="0" smtClean="0"/>
            </a:br>
            <a:r>
              <a:rPr lang="de-DE" dirty="0" smtClean="0"/>
              <a:t>Unterricht.</a:t>
            </a:r>
            <a:endParaRPr lang="de-DE" dirty="0"/>
          </a:p>
        </p:txBody>
      </p:sp>
      <p:pic>
        <p:nvPicPr>
          <p:cNvPr id="2" name="Picture 2"/>
          <p:cNvPicPr>
            <a:picLocks noChangeAspect="1" noChangeArrowheads="1"/>
          </p:cNvPicPr>
          <p:nvPr/>
        </p:nvPicPr>
        <p:blipFill>
          <a:blip r:embed="rId4" cstate="print"/>
          <a:srcRect/>
          <a:stretch>
            <a:fillRect/>
          </a:stretch>
        </p:blipFill>
        <p:spPr bwMode="auto">
          <a:xfrm>
            <a:off x="827583" y="1996657"/>
            <a:ext cx="5040561" cy="4371013"/>
          </a:xfrm>
          <a:prstGeom prst="rect">
            <a:avLst/>
          </a:prstGeom>
          <a:noFill/>
          <a:ln w="9525">
            <a:noFill/>
            <a:miter lim="800000"/>
            <a:headEnd/>
            <a:tailEnd/>
          </a:ln>
          <a:effectLst>
            <a:outerShdw blurRad="304800" dist="38100" dir="2700000" sx="102000" sy="102000" algn="tl" rotWithShape="0">
              <a:prstClr val="black">
                <a:alpha val="40000"/>
              </a:prstClr>
            </a:outerShdw>
          </a:effectLst>
        </p:spPr>
      </p:pic>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utz\Desktop\exp_logo.jpg"/>
          <p:cNvPicPr>
            <a:picLocks noChangeAspect="1" noChangeArrowheads="1"/>
          </p:cNvPicPr>
          <p:nvPr/>
        </p:nvPicPr>
        <p:blipFill>
          <a:blip r:embed="rId2" cstate="print"/>
          <a:srcRect t="21106"/>
          <a:stretch>
            <a:fillRect/>
          </a:stretch>
        </p:blipFill>
        <p:spPr bwMode="auto">
          <a:xfrm>
            <a:off x="0" y="-27383"/>
            <a:ext cx="9144000" cy="1311644"/>
          </a:xfrm>
          <a:prstGeom prst="rect">
            <a:avLst/>
          </a:prstGeom>
          <a:noFill/>
        </p:spPr>
      </p:pic>
      <p:sp>
        <p:nvSpPr>
          <p:cNvPr id="5" name="Textfeld 4"/>
          <p:cNvSpPr txBox="1"/>
          <p:nvPr/>
        </p:nvSpPr>
        <p:spPr>
          <a:xfrm>
            <a:off x="3036793" y="303039"/>
            <a:ext cx="2701381" cy="461665"/>
          </a:xfrm>
          <a:prstGeom prst="rect">
            <a:avLst/>
          </a:prstGeom>
          <a:noFill/>
        </p:spPr>
        <p:txBody>
          <a:bodyPr wrap="none" rtlCol="0">
            <a:spAutoFit/>
          </a:bodyPr>
          <a:lstStyle/>
          <a:p>
            <a:r>
              <a:rPr lang="de-DE" sz="2400" b="1" dirty="0" smtClean="0">
                <a:latin typeface="Consolas" pitchFamily="49" charset="0"/>
                <a:cs typeface="Consolas" pitchFamily="49" charset="0"/>
              </a:rPr>
              <a:t>Experimento</a:t>
            </a:r>
            <a:r>
              <a:rPr lang="de-DE" sz="2400" b="1" dirty="0" smtClean="0">
                <a:latin typeface="Consolas" pitchFamily="49" charset="0"/>
                <a:cs typeface="Consolas" pitchFamily="49" charset="0"/>
                <a:sym typeface="Webdings"/>
              </a:rPr>
              <a:t></a:t>
            </a:r>
            <a:r>
              <a:rPr lang="de-DE" sz="2400" b="1" dirty="0">
                <a:latin typeface="Consolas" pitchFamily="49" charset="0"/>
                <a:cs typeface="Consolas" pitchFamily="49" charset="0"/>
                <a:sym typeface="Webdings"/>
              </a:rPr>
              <a:t>8</a:t>
            </a:r>
            <a:r>
              <a:rPr lang="de-DE" sz="2400" b="1" dirty="0" smtClean="0">
                <a:latin typeface="Consolas" pitchFamily="49" charset="0"/>
                <a:cs typeface="Consolas" pitchFamily="49" charset="0"/>
              </a:rPr>
              <a:t>+</a:t>
            </a:r>
            <a:endParaRPr lang="de-DE" sz="2400" b="1" dirty="0">
              <a:latin typeface="Consolas" pitchFamily="49" charset="0"/>
              <a:cs typeface="Consolas" pitchFamily="49" charset="0"/>
            </a:endParaRPr>
          </a:p>
        </p:txBody>
      </p:sp>
      <p:sp>
        <p:nvSpPr>
          <p:cNvPr id="7" name="Titel 6"/>
          <p:cNvSpPr>
            <a:spLocks noGrp="1"/>
          </p:cNvSpPr>
          <p:nvPr>
            <p:ph type="title"/>
          </p:nvPr>
        </p:nvSpPr>
        <p:spPr>
          <a:xfrm>
            <a:off x="1166936" y="1124744"/>
            <a:ext cx="6789440" cy="864096"/>
          </a:xfrm>
        </p:spPr>
        <p:txBody>
          <a:bodyPr>
            <a:normAutofit/>
          </a:bodyPr>
          <a:lstStyle/>
          <a:p>
            <a:r>
              <a:rPr lang="de-DE" sz="3200" dirty="0" smtClean="0"/>
              <a:t>Materialien</a:t>
            </a:r>
            <a:endParaRPr lang="de-DE" dirty="0"/>
          </a:p>
        </p:txBody>
      </p:sp>
      <p:sp>
        <p:nvSpPr>
          <p:cNvPr id="8" name="Textfeld 7"/>
          <p:cNvSpPr txBox="1"/>
          <p:nvPr/>
        </p:nvSpPr>
        <p:spPr>
          <a:xfrm>
            <a:off x="726073" y="1821790"/>
            <a:ext cx="8089330" cy="3970318"/>
          </a:xfrm>
          <a:prstGeom prst="rect">
            <a:avLst/>
          </a:prstGeom>
          <a:noFill/>
        </p:spPr>
        <p:txBody>
          <a:bodyPr wrap="none" rtlCol="0">
            <a:spAutoFit/>
          </a:bodyPr>
          <a:lstStyle/>
          <a:p>
            <a:r>
              <a:rPr lang="de-DE" dirty="0" smtClean="0"/>
              <a:t>Die meisten Materialien, die im Zusammenhang mit </a:t>
            </a:r>
            <a:r>
              <a:rPr lang="de-DE" dirty="0" err="1" smtClean="0"/>
              <a:t>Experimento</a:t>
            </a:r>
            <a:r>
              <a:rPr lang="de-DE" dirty="0" smtClean="0"/>
              <a:t> 8+ Verwendung </a:t>
            </a:r>
            <a:br>
              <a:rPr lang="de-DE" dirty="0" smtClean="0"/>
            </a:br>
            <a:r>
              <a:rPr lang="de-DE" dirty="0" smtClean="0"/>
              <a:t>finden, können lokal im Supermarkt oder Baumarkt kostengünstig beschafft werden.</a:t>
            </a:r>
            <a:br>
              <a:rPr lang="de-DE" dirty="0" smtClean="0"/>
            </a:br>
            <a:endParaRPr lang="de-DE" dirty="0" smtClean="0"/>
          </a:p>
          <a:p>
            <a:r>
              <a:rPr lang="de-DE" dirty="0" smtClean="0"/>
              <a:t>Darüber hinaus können spezielle Materialien </a:t>
            </a:r>
            <a:br>
              <a:rPr lang="de-DE" dirty="0" smtClean="0"/>
            </a:br>
            <a:r>
              <a:rPr lang="de-DE" dirty="0" smtClean="0"/>
              <a:t>bei der Fa. </a:t>
            </a:r>
            <a:r>
              <a:rPr lang="de-DE" dirty="0" err="1" smtClean="0"/>
              <a:t>Betzold</a:t>
            </a:r>
            <a:r>
              <a:rPr lang="de-DE" dirty="0" smtClean="0"/>
              <a:t> online bestellt werden.</a:t>
            </a:r>
          </a:p>
          <a:p>
            <a:r>
              <a:rPr lang="de-DE" dirty="0">
                <a:hlinkClick r:id="rId3"/>
              </a:rPr>
              <a:t>http://</a:t>
            </a:r>
            <a:r>
              <a:rPr lang="de-DE" dirty="0" smtClean="0">
                <a:hlinkClick r:id="rId3"/>
              </a:rPr>
              <a:t>www.betzold.de/experimento</a:t>
            </a:r>
            <a:r>
              <a:rPr lang="de-DE" dirty="0" smtClean="0"/>
              <a:t> </a:t>
            </a:r>
            <a:br>
              <a:rPr lang="de-DE" dirty="0" smtClean="0"/>
            </a:br>
            <a:endParaRPr lang="de-DE" dirty="0" smtClean="0"/>
          </a:p>
          <a:p>
            <a:r>
              <a:rPr lang="de-DE" dirty="0" smtClean="0"/>
              <a:t>Tipps und Hinweise zu den hier verwendeten </a:t>
            </a:r>
            <a:br>
              <a:rPr lang="de-DE" dirty="0" smtClean="0"/>
            </a:br>
            <a:r>
              <a:rPr lang="de-DE" dirty="0" smtClean="0"/>
              <a:t>Materialien (Workshop Energie &amp; Workshop</a:t>
            </a:r>
            <a:br>
              <a:rPr lang="de-DE" dirty="0" smtClean="0"/>
            </a:br>
            <a:r>
              <a:rPr lang="de-DE" dirty="0" smtClean="0"/>
              <a:t>Umwelt) finden Sie ergänzend unter</a:t>
            </a:r>
            <a:br>
              <a:rPr lang="de-DE" dirty="0" smtClean="0"/>
            </a:br>
            <a:r>
              <a:rPr lang="de-DE" dirty="0" smtClean="0">
                <a:hlinkClick r:id="rId4"/>
              </a:rPr>
              <a:t>www.GuteUnterrichtsPraxis-NW.org/</a:t>
            </a:r>
            <a:br>
              <a:rPr lang="de-DE" dirty="0" smtClean="0">
                <a:hlinkClick r:id="rId4"/>
              </a:rPr>
            </a:br>
            <a:r>
              <a:rPr lang="de-DE" dirty="0" smtClean="0">
                <a:hlinkClick r:id="rId4"/>
              </a:rPr>
              <a:t>EBL-Dillingen-2014.html</a:t>
            </a:r>
            <a:endParaRPr lang="de-DE" dirty="0" smtClean="0"/>
          </a:p>
          <a:p>
            <a:r>
              <a:rPr lang="de-DE" dirty="0" smtClean="0"/>
              <a:t> </a:t>
            </a:r>
            <a:endParaRPr lang="de-DE" dirty="0"/>
          </a:p>
          <a:p>
            <a:endParaRPr lang="de-DE" dirty="0" smtClean="0"/>
          </a:p>
        </p:txBody>
      </p:sp>
      <p:pic>
        <p:nvPicPr>
          <p:cNvPr id="2" name="Grafik 1"/>
          <p:cNvPicPr>
            <a:picLocks noChangeAspect="1"/>
          </p:cNvPicPr>
          <p:nvPr/>
        </p:nvPicPr>
        <p:blipFill>
          <a:blip r:embed="rId5" cstate="print"/>
          <a:stretch>
            <a:fillRect/>
          </a:stretch>
        </p:blipFill>
        <p:spPr>
          <a:xfrm>
            <a:off x="5076056" y="3112784"/>
            <a:ext cx="3912031" cy="2230760"/>
          </a:xfrm>
          <a:prstGeom prst="rect">
            <a:avLst/>
          </a:prstGeom>
          <a:effectLst>
            <a:outerShdw blurRad="50800" dist="38100" dir="2700000" algn="tl" rotWithShape="0">
              <a:prstClr val="black">
                <a:alpha val="40000"/>
              </a:prstClr>
            </a:outerShdw>
          </a:effectLst>
        </p:spPr>
      </p:pic>
      <p:sp>
        <p:nvSpPr>
          <p:cNvPr id="9" name="Fußzeilenplatzhalter 5"/>
          <p:cNvSpPr>
            <a:spLocks noGrp="1"/>
          </p:cNvSpPr>
          <p:nvPr>
            <p:ph type="ftr" sz="quarter" idx="11"/>
          </p:nvPr>
        </p:nvSpPr>
        <p:spPr>
          <a:xfrm>
            <a:off x="1763688" y="6503671"/>
            <a:ext cx="5688632" cy="365125"/>
          </a:xfrm>
        </p:spPr>
        <p:txBody>
          <a:bodyPr/>
          <a:lstStyle/>
          <a:p>
            <a:r>
              <a:rPr lang="de-DE" dirty="0" smtClean="0"/>
              <a:t>Dr. Lutz  </a:t>
            </a:r>
            <a:r>
              <a:rPr lang="de-DE" dirty="0" err="1" smtClean="0"/>
              <a:t>Stäudel</a:t>
            </a:r>
            <a:r>
              <a:rPr lang="de-DE" dirty="0" smtClean="0"/>
              <a:t>, Leipzig  - Erfahrungsbasiertes  </a:t>
            </a:r>
            <a:r>
              <a:rPr lang="de-DE" dirty="0" smtClean="0"/>
              <a:t>Lernen, Dillingen 14./15.11.14</a:t>
            </a:r>
            <a:endParaRPr lang="de-DE" dirty="0"/>
          </a:p>
        </p:txBody>
      </p:sp>
    </p:spTree>
    <p:extLst>
      <p:ext uri="{BB962C8B-B14F-4D97-AF65-F5344CB8AC3E}">
        <p14:creationId xmlns:p14="http://schemas.microsoft.com/office/powerpoint/2010/main" xmlns="" val="2078314244"/>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utz\Desktop\exp_logo.jpg"/>
          <p:cNvPicPr>
            <a:picLocks noChangeAspect="1" noChangeArrowheads="1"/>
          </p:cNvPicPr>
          <p:nvPr/>
        </p:nvPicPr>
        <p:blipFill>
          <a:blip r:embed="rId2" cstate="print"/>
          <a:srcRect t="21106"/>
          <a:stretch>
            <a:fillRect/>
          </a:stretch>
        </p:blipFill>
        <p:spPr bwMode="auto">
          <a:xfrm>
            <a:off x="0" y="-27383"/>
            <a:ext cx="9144000" cy="1311644"/>
          </a:xfrm>
          <a:prstGeom prst="rect">
            <a:avLst/>
          </a:prstGeom>
          <a:noFill/>
        </p:spPr>
      </p:pic>
      <p:sp>
        <p:nvSpPr>
          <p:cNvPr id="5" name="Textfeld 4"/>
          <p:cNvSpPr txBox="1"/>
          <p:nvPr/>
        </p:nvSpPr>
        <p:spPr>
          <a:xfrm>
            <a:off x="3036793" y="303039"/>
            <a:ext cx="2701381" cy="461665"/>
          </a:xfrm>
          <a:prstGeom prst="rect">
            <a:avLst/>
          </a:prstGeom>
          <a:noFill/>
        </p:spPr>
        <p:txBody>
          <a:bodyPr wrap="none" rtlCol="0">
            <a:spAutoFit/>
          </a:bodyPr>
          <a:lstStyle/>
          <a:p>
            <a:r>
              <a:rPr lang="de-DE" sz="2400" b="1" dirty="0" smtClean="0">
                <a:latin typeface="Consolas" pitchFamily="49" charset="0"/>
                <a:cs typeface="Consolas" pitchFamily="49" charset="0"/>
              </a:rPr>
              <a:t>Experimento</a:t>
            </a:r>
            <a:r>
              <a:rPr lang="de-DE" sz="2400" b="1" dirty="0" smtClean="0">
                <a:latin typeface="Consolas" pitchFamily="49" charset="0"/>
                <a:cs typeface="Consolas" pitchFamily="49" charset="0"/>
                <a:sym typeface="Webdings"/>
              </a:rPr>
              <a:t></a:t>
            </a:r>
            <a:r>
              <a:rPr lang="de-DE" sz="2400" b="1" dirty="0">
                <a:latin typeface="Consolas" pitchFamily="49" charset="0"/>
                <a:cs typeface="Consolas" pitchFamily="49" charset="0"/>
                <a:sym typeface="Webdings"/>
              </a:rPr>
              <a:t>8</a:t>
            </a:r>
            <a:r>
              <a:rPr lang="de-DE" sz="2400" b="1" dirty="0" smtClean="0">
                <a:latin typeface="Consolas" pitchFamily="49" charset="0"/>
                <a:cs typeface="Consolas" pitchFamily="49" charset="0"/>
              </a:rPr>
              <a:t>+</a:t>
            </a:r>
            <a:endParaRPr lang="de-DE" sz="2400" b="1" dirty="0">
              <a:latin typeface="Consolas" pitchFamily="49" charset="0"/>
              <a:cs typeface="Consolas" pitchFamily="49" charset="0"/>
            </a:endParaRPr>
          </a:p>
        </p:txBody>
      </p:sp>
      <p:pic>
        <p:nvPicPr>
          <p:cNvPr id="10" name="Grafik 9" descr="BLK_H60.jpg"/>
          <p:cNvPicPr>
            <a:picLocks noChangeAspect="1"/>
          </p:cNvPicPr>
          <p:nvPr/>
        </p:nvPicPr>
        <p:blipFill>
          <a:blip r:embed="rId3" cstate="print"/>
          <a:stretch>
            <a:fillRect/>
          </a:stretch>
        </p:blipFill>
        <p:spPr>
          <a:xfrm>
            <a:off x="1396543" y="3072585"/>
            <a:ext cx="1640250" cy="2316177"/>
          </a:xfrm>
          <a:prstGeom prst="rect">
            <a:avLst/>
          </a:prstGeom>
          <a:effectLst>
            <a:outerShdw blurRad="50800" dist="38100" dir="2700000" algn="tl" rotWithShape="0">
              <a:prstClr val="black">
                <a:alpha val="40000"/>
              </a:prstClr>
            </a:outerShdw>
          </a:effectLst>
        </p:spPr>
      </p:pic>
      <p:sp>
        <p:nvSpPr>
          <p:cNvPr id="11" name="Textfeld 10"/>
          <p:cNvSpPr txBox="1"/>
          <p:nvPr/>
        </p:nvSpPr>
        <p:spPr>
          <a:xfrm>
            <a:off x="3707904" y="3046888"/>
            <a:ext cx="4608512" cy="3262432"/>
          </a:xfrm>
          <a:prstGeom prst="rect">
            <a:avLst/>
          </a:prstGeom>
          <a:noFill/>
        </p:spPr>
        <p:txBody>
          <a:bodyPr wrap="square" rtlCol="0">
            <a:spAutoFit/>
          </a:bodyPr>
          <a:lstStyle/>
          <a:p>
            <a:r>
              <a:rPr lang="de-DE" sz="1600" dirty="0" smtClean="0"/>
              <a:t>„Beobachten und Experimentieren werden aber </a:t>
            </a:r>
            <a:br>
              <a:rPr lang="de-DE" sz="1600" dirty="0" smtClean="0"/>
            </a:br>
            <a:r>
              <a:rPr lang="de-DE" sz="1600" dirty="0" smtClean="0"/>
              <a:t>erst dann zum naturwissenschaftlichen Arbeiten, wenn sie Teil des spezifisch naturwissenschaftlichen Argumentierens sind. In dieser Funktion ist das empirische Arbeiten allerdings weniger beliebt als der bloß handelnde Umgang mit Gegenständen des Fachs. Ohne diese Einbindung schult das </a:t>
            </a:r>
            <a:r>
              <a:rPr lang="de-DE" sz="1600" dirty="0" err="1" smtClean="0"/>
              <a:t>Experi-mentieren</a:t>
            </a:r>
            <a:r>
              <a:rPr lang="de-DE" sz="1600" dirty="0" smtClean="0"/>
              <a:t> jedoch höchstens manuelle  Geschick-</a:t>
            </a:r>
            <a:r>
              <a:rPr lang="de-DE" sz="1600" dirty="0" err="1" smtClean="0"/>
              <a:t>lichkeit</a:t>
            </a:r>
            <a:r>
              <a:rPr lang="de-DE" sz="1600" dirty="0" smtClean="0"/>
              <a:t> im Umgang mit diversen, sehr speziellen Apparaten und die Fähigkeit, Arbeitsanweisungen sequentiell abzuarbeiten.“ </a:t>
            </a:r>
          </a:p>
          <a:p>
            <a:endParaRPr lang="de-DE" sz="1600" dirty="0" smtClean="0"/>
          </a:p>
          <a:p>
            <a:r>
              <a:rPr lang="de-DE" sz="1400" dirty="0" smtClean="0"/>
              <a:t>BLK-Gutachten, Bonn 1997, S. 73</a:t>
            </a:r>
            <a:endParaRPr lang="de-DE" dirty="0"/>
          </a:p>
        </p:txBody>
      </p:sp>
      <p:sp>
        <p:nvSpPr>
          <p:cNvPr id="13" name="Inhaltsplatzhalter 2"/>
          <p:cNvSpPr>
            <a:spLocks noGrp="1"/>
          </p:cNvSpPr>
          <p:nvPr>
            <p:ph idx="1"/>
          </p:nvPr>
        </p:nvSpPr>
        <p:spPr>
          <a:xfrm>
            <a:off x="2658616" y="1478612"/>
            <a:ext cx="3826768" cy="1008112"/>
          </a:xfrm>
          <a:solidFill>
            <a:schemeClr val="bg1"/>
          </a:solidFill>
          <a:effectLst>
            <a:outerShdw blurRad="406400" dist="38100" dir="4860000" sx="107000" sy="107000" algn="tl" rotWithShape="0">
              <a:prstClr val="black">
                <a:alpha val="40000"/>
              </a:prstClr>
            </a:outerShdw>
          </a:effectLst>
        </p:spPr>
        <p:txBody>
          <a:bodyPr lIns="252000" tIns="324000" rIns="252000" bIns="180000">
            <a:normAutofit fontScale="85000" lnSpcReduction="10000"/>
          </a:bodyPr>
          <a:lstStyle/>
          <a:p>
            <a:pPr algn="ctr">
              <a:buNone/>
            </a:pPr>
            <a:r>
              <a:rPr lang="de-DE" dirty="0" smtClean="0"/>
              <a:t>Hands on &amp; </a:t>
            </a:r>
            <a:r>
              <a:rPr lang="de-DE" dirty="0" err="1" smtClean="0"/>
              <a:t>Minds</a:t>
            </a:r>
            <a:r>
              <a:rPr lang="de-DE" dirty="0" smtClean="0"/>
              <a:t> on !</a:t>
            </a:r>
            <a:endParaRPr lang="de-DE" dirty="0"/>
          </a:p>
        </p:txBody>
      </p:sp>
      <p:sp>
        <p:nvSpPr>
          <p:cNvPr id="8" name="Fußzeilenplatzhalter 5"/>
          <p:cNvSpPr>
            <a:spLocks noGrp="1"/>
          </p:cNvSpPr>
          <p:nvPr>
            <p:ph type="ftr" sz="quarter" idx="11"/>
          </p:nvPr>
        </p:nvSpPr>
        <p:spPr>
          <a:xfrm>
            <a:off x="1763688" y="6503671"/>
            <a:ext cx="5688632" cy="365125"/>
          </a:xfrm>
        </p:spPr>
        <p:txBody>
          <a:bodyPr/>
          <a:lstStyle/>
          <a:p>
            <a:r>
              <a:rPr lang="de-DE" dirty="0" smtClean="0"/>
              <a:t>Dr. Lutz  </a:t>
            </a:r>
            <a:r>
              <a:rPr lang="de-DE" dirty="0" err="1" smtClean="0"/>
              <a:t>Stäudel</a:t>
            </a:r>
            <a:r>
              <a:rPr lang="de-DE" dirty="0" smtClean="0"/>
              <a:t>, Leipzig  - Erfahrungsbasiertes  </a:t>
            </a:r>
            <a:r>
              <a:rPr lang="de-DE" dirty="0" smtClean="0"/>
              <a:t>Lernen, Dillingen 14./15.11.14</a:t>
            </a:r>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bg/>
                                          </p:spTgt>
                                        </p:tgtEl>
                                        <p:attrNameLst>
                                          <p:attrName>style.visibility</p:attrName>
                                        </p:attrNameLst>
                                      </p:cBhvr>
                                      <p:to>
                                        <p:strVal val="visible"/>
                                      </p:to>
                                    </p:set>
                                    <p:animEffect transition="in" filter="blinds(horizontal)">
                                      <p:cBhvr>
                                        <p:cTn id="17" dur="500"/>
                                        <p:tgtEl>
                                          <p:spTgt spid="13">
                                            <p:bg/>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linds(horizontal)">
                                      <p:cBhvr>
                                        <p:cTn id="2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algn="ctr">
              <a:buNone/>
            </a:pPr>
            <a:endParaRPr lang="de-DE" dirty="0" smtClean="0"/>
          </a:p>
          <a:p>
            <a:pPr algn="ctr">
              <a:buNone/>
            </a:pPr>
            <a:r>
              <a:rPr lang="de-DE" sz="7200" dirty="0" smtClean="0"/>
              <a:t>Co-Konstruktion !</a:t>
            </a:r>
          </a:p>
          <a:p>
            <a:pPr algn="ctr">
              <a:buNone/>
            </a:pPr>
            <a:endParaRPr lang="de-DE" sz="4000" dirty="0"/>
          </a:p>
        </p:txBody>
      </p:sp>
      <p:pic>
        <p:nvPicPr>
          <p:cNvPr id="1026" name="Picture 2" descr="C:\Users\lutz\Desktop\exp_logo.jpg"/>
          <p:cNvPicPr>
            <a:picLocks noChangeAspect="1" noChangeArrowheads="1"/>
          </p:cNvPicPr>
          <p:nvPr/>
        </p:nvPicPr>
        <p:blipFill>
          <a:blip r:embed="rId2" cstate="print"/>
          <a:srcRect t="21106"/>
          <a:stretch>
            <a:fillRect/>
          </a:stretch>
        </p:blipFill>
        <p:spPr bwMode="auto">
          <a:xfrm>
            <a:off x="0" y="-27383"/>
            <a:ext cx="9144000" cy="1311644"/>
          </a:xfrm>
          <a:prstGeom prst="rect">
            <a:avLst/>
          </a:prstGeom>
          <a:noFill/>
        </p:spPr>
      </p:pic>
      <p:sp>
        <p:nvSpPr>
          <p:cNvPr id="5" name="Textfeld 4"/>
          <p:cNvSpPr txBox="1"/>
          <p:nvPr/>
        </p:nvSpPr>
        <p:spPr>
          <a:xfrm>
            <a:off x="3036793" y="303039"/>
            <a:ext cx="2701381" cy="461665"/>
          </a:xfrm>
          <a:prstGeom prst="rect">
            <a:avLst/>
          </a:prstGeom>
          <a:noFill/>
        </p:spPr>
        <p:txBody>
          <a:bodyPr wrap="none" rtlCol="0">
            <a:spAutoFit/>
          </a:bodyPr>
          <a:lstStyle/>
          <a:p>
            <a:r>
              <a:rPr lang="de-DE" sz="2400" b="1" dirty="0" smtClean="0">
                <a:latin typeface="Consolas" pitchFamily="49" charset="0"/>
                <a:cs typeface="Consolas" pitchFamily="49" charset="0"/>
              </a:rPr>
              <a:t>Experimento</a:t>
            </a:r>
            <a:r>
              <a:rPr lang="de-DE" sz="2400" b="1" dirty="0" smtClean="0">
                <a:latin typeface="Consolas" pitchFamily="49" charset="0"/>
                <a:cs typeface="Consolas" pitchFamily="49" charset="0"/>
                <a:sym typeface="Webdings"/>
              </a:rPr>
              <a:t></a:t>
            </a:r>
            <a:r>
              <a:rPr lang="de-DE" sz="2400" b="1" dirty="0">
                <a:latin typeface="Consolas" pitchFamily="49" charset="0"/>
                <a:cs typeface="Consolas" pitchFamily="49" charset="0"/>
                <a:sym typeface="Webdings"/>
              </a:rPr>
              <a:t>8</a:t>
            </a:r>
            <a:r>
              <a:rPr lang="de-DE" sz="2400" b="1" dirty="0" smtClean="0">
                <a:latin typeface="Consolas" pitchFamily="49" charset="0"/>
                <a:cs typeface="Consolas" pitchFamily="49" charset="0"/>
              </a:rPr>
              <a:t>+</a:t>
            </a:r>
            <a:endParaRPr lang="de-DE" sz="2400" b="1" dirty="0">
              <a:latin typeface="Consolas" pitchFamily="49" charset="0"/>
              <a:cs typeface="Consolas" pitchFamily="49" charset="0"/>
            </a:endParaRPr>
          </a:p>
        </p:txBody>
      </p:sp>
      <p:sp>
        <p:nvSpPr>
          <p:cNvPr id="6" name="Fußzeilenplatzhalter 5"/>
          <p:cNvSpPr>
            <a:spLocks noGrp="1"/>
          </p:cNvSpPr>
          <p:nvPr>
            <p:ph type="ftr" sz="quarter" idx="11"/>
          </p:nvPr>
        </p:nvSpPr>
        <p:spPr>
          <a:xfrm>
            <a:off x="1763688" y="6503671"/>
            <a:ext cx="5688632" cy="365125"/>
          </a:xfrm>
        </p:spPr>
        <p:txBody>
          <a:bodyPr/>
          <a:lstStyle/>
          <a:p>
            <a:r>
              <a:rPr lang="de-DE" dirty="0" smtClean="0"/>
              <a:t>Dr. Lutz  </a:t>
            </a:r>
            <a:r>
              <a:rPr lang="de-DE" dirty="0" err="1" smtClean="0"/>
              <a:t>Stäudel</a:t>
            </a:r>
            <a:r>
              <a:rPr lang="de-DE" dirty="0" smtClean="0"/>
              <a:t>, Leipzig  - Erfahrungsbasiertes  </a:t>
            </a:r>
            <a:r>
              <a:rPr lang="de-DE" dirty="0" smtClean="0"/>
              <a:t>Lernen, Dillingen 14./15.11.14</a:t>
            </a:r>
            <a:endParaRPr lang="de-DE" dirty="0"/>
          </a:p>
        </p:txBody>
      </p:sp>
    </p:spTree>
    <p:extLst>
      <p:ext uri="{BB962C8B-B14F-4D97-AF65-F5344CB8AC3E}">
        <p14:creationId xmlns:p14="http://schemas.microsoft.com/office/powerpoint/2010/main" xmlns="" val="2288544891"/>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xfrm>
            <a:off x="2987824" y="1445568"/>
            <a:ext cx="5904656" cy="903312"/>
          </a:xfrm>
        </p:spPr>
        <p:txBody>
          <a:bodyPr rtlCol="0">
            <a:normAutofit/>
          </a:bodyPr>
          <a:lstStyle/>
          <a:p>
            <a:pPr eaLnBrk="1" fontAlgn="auto" hangingPunct="1">
              <a:spcAft>
                <a:spcPts val="0"/>
              </a:spcAft>
              <a:defRPr/>
            </a:pPr>
            <a:r>
              <a:rPr lang="de-DE" sz="2600" dirty="0" smtClean="0">
                <a:solidFill>
                  <a:schemeClr val="tx1"/>
                </a:solidFill>
                <a:latin typeface="Verdana" pitchFamily="34" charset="0"/>
                <a:ea typeface="Verdana" pitchFamily="34" charset="0"/>
                <a:cs typeface="Verdana" pitchFamily="34" charset="0"/>
              </a:rPr>
              <a:t>LEV VYGOTSKI (1896-1934)</a:t>
            </a:r>
          </a:p>
        </p:txBody>
      </p:sp>
      <p:sp>
        <p:nvSpPr>
          <p:cNvPr id="18435" name="Rectangle 3"/>
          <p:cNvSpPr>
            <a:spLocks noGrp="1" noChangeArrowheads="1"/>
          </p:cNvSpPr>
          <p:nvPr>
            <p:ph type="body" idx="1"/>
          </p:nvPr>
        </p:nvSpPr>
        <p:spPr>
          <a:xfrm>
            <a:off x="3200400" y="2315344"/>
            <a:ext cx="5334000" cy="609600"/>
          </a:xfrm>
        </p:spPr>
        <p:txBody>
          <a:bodyPr>
            <a:normAutofit fontScale="92500"/>
          </a:bodyPr>
          <a:lstStyle/>
          <a:p>
            <a:pPr eaLnBrk="1" hangingPunct="1">
              <a:buFontTx/>
              <a:buNone/>
            </a:pPr>
            <a:r>
              <a:rPr lang="de-DE" sz="2600" dirty="0" smtClean="0">
                <a:latin typeface="Verdana" pitchFamily="34" charset="0"/>
                <a:ea typeface="Verdana" pitchFamily="34" charset="0"/>
                <a:cs typeface="Verdana" pitchFamily="34" charset="0"/>
              </a:rPr>
              <a:t>Zone der proximalen Entwicklung</a:t>
            </a:r>
          </a:p>
        </p:txBody>
      </p:sp>
      <p:pic>
        <p:nvPicPr>
          <p:cNvPr id="29700" name="Picture 5"/>
          <p:cNvPicPr>
            <a:picLocks noChangeAspect="1" noChangeArrowheads="1"/>
          </p:cNvPicPr>
          <p:nvPr/>
        </p:nvPicPr>
        <p:blipFill>
          <a:blip r:embed="rId2" cstate="print"/>
          <a:srcRect/>
          <a:stretch>
            <a:fillRect/>
          </a:stretch>
        </p:blipFill>
        <p:spPr bwMode="auto">
          <a:xfrm>
            <a:off x="838200" y="1752600"/>
            <a:ext cx="2065338" cy="2566988"/>
          </a:xfrm>
          <a:prstGeom prst="rect">
            <a:avLst/>
          </a:prstGeom>
          <a:noFill/>
          <a:ln w="9525">
            <a:noFill/>
            <a:miter lim="800000"/>
            <a:headEnd/>
            <a:tailEnd/>
          </a:ln>
        </p:spPr>
      </p:pic>
      <p:pic>
        <p:nvPicPr>
          <p:cNvPr id="18438" name="Picture 6"/>
          <p:cNvPicPr>
            <a:picLocks noChangeAspect="1" noChangeArrowheads="1"/>
          </p:cNvPicPr>
          <p:nvPr/>
        </p:nvPicPr>
        <p:blipFill>
          <a:blip r:embed="rId3" cstate="print"/>
          <a:srcRect/>
          <a:stretch>
            <a:fillRect/>
          </a:stretch>
        </p:blipFill>
        <p:spPr bwMode="auto">
          <a:xfrm>
            <a:off x="2362200" y="3303588"/>
            <a:ext cx="6408738" cy="2411412"/>
          </a:xfrm>
          <a:prstGeom prst="rect">
            <a:avLst/>
          </a:prstGeom>
          <a:noFill/>
          <a:ln w="9525">
            <a:noFill/>
            <a:miter lim="800000"/>
            <a:headEnd/>
            <a:tailEnd/>
          </a:ln>
        </p:spPr>
      </p:pic>
      <p:pic>
        <p:nvPicPr>
          <p:cNvPr id="8" name="Picture 2" descr="C:\Users\lutz\Desktop\exp_logo.jpg"/>
          <p:cNvPicPr>
            <a:picLocks noChangeAspect="1" noChangeArrowheads="1"/>
          </p:cNvPicPr>
          <p:nvPr/>
        </p:nvPicPr>
        <p:blipFill>
          <a:blip r:embed="rId4" cstate="print"/>
          <a:srcRect t="21106"/>
          <a:stretch>
            <a:fillRect/>
          </a:stretch>
        </p:blipFill>
        <p:spPr bwMode="auto">
          <a:xfrm>
            <a:off x="0" y="-27384"/>
            <a:ext cx="9144000" cy="1311644"/>
          </a:xfrm>
          <a:prstGeom prst="rect">
            <a:avLst/>
          </a:prstGeom>
          <a:noFill/>
        </p:spPr>
      </p:pic>
      <p:sp>
        <p:nvSpPr>
          <p:cNvPr id="10" name="Textfeld 9"/>
          <p:cNvSpPr txBox="1"/>
          <p:nvPr/>
        </p:nvSpPr>
        <p:spPr>
          <a:xfrm>
            <a:off x="3036793" y="303039"/>
            <a:ext cx="2701381" cy="461665"/>
          </a:xfrm>
          <a:prstGeom prst="rect">
            <a:avLst/>
          </a:prstGeom>
          <a:noFill/>
        </p:spPr>
        <p:txBody>
          <a:bodyPr wrap="none" rtlCol="0">
            <a:spAutoFit/>
          </a:bodyPr>
          <a:lstStyle/>
          <a:p>
            <a:r>
              <a:rPr lang="de-DE" sz="2400" b="1" dirty="0" smtClean="0">
                <a:latin typeface="Consolas" pitchFamily="49" charset="0"/>
                <a:cs typeface="Consolas" pitchFamily="49" charset="0"/>
              </a:rPr>
              <a:t>Experimento</a:t>
            </a:r>
            <a:r>
              <a:rPr lang="de-DE" sz="2400" b="1" dirty="0" smtClean="0">
                <a:latin typeface="Consolas" pitchFamily="49" charset="0"/>
                <a:cs typeface="Consolas" pitchFamily="49" charset="0"/>
                <a:sym typeface="Webdings"/>
              </a:rPr>
              <a:t></a:t>
            </a:r>
            <a:r>
              <a:rPr lang="de-DE" sz="2400" b="1" dirty="0">
                <a:latin typeface="Consolas" pitchFamily="49" charset="0"/>
                <a:cs typeface="Consolas" pitchFamily="49" charset="0"/>
                <a:sym typeface="Webdings"/>
              </a:rPr>
              <a:t>8</a:t>
            </a:r>
            <a:r>
              <a:rPr lang="de-DE" sz="2400" b="1" dirty="0" smtClean="0">
                <a:latin typeface="Consolas" pitchFamily="49" charset="0"/>
                <a:cs typeface="Consolas" pitchFamily="49" charset="0"/>
              </a:rPr>
              <a:t>+</a:t>
            </a:r>
            <a:endParaRPr lang="de-DE" sz="2400" b="1" dirty="0">
              <a:latin typeface="Consolas" pitchFamily="49" charset="0"/>
              <a:cs typeface="Consolas" pitchFamily="49" charset="0"/>
            </a:endParaRPr>
          </a:p>
        </p:txBody>
      </p:sp>
      <p:sp>
        <p:nvSpPr>
          <p:cNvPr id="11" name="Fußzeilenplatzhalter 5"/>
          <p:cNvSpPr>
            <a:spLocks noGrp="1"/>
          </p:cNvSpPr>
          <p:nvPr>
            <p:ph type="ftr" sz="quarter" idx="11"/>
          </p:nvPr>
        </p:nvSpPr>
        <p:spPr>
          <a:xfrm>
            <a:off x="1763688" y="6503671"/>
            <a:ext cx="5688632" cy="365125"/>
          </a:xfrm>
        </p:spPr>
        <p:txBody>
          <a:bodyPr/>
          <a:lstStyle/>
          <a:p>
            <a:r>
              <a:rPr lang="de-DE" dirty="0" smtClean="0"/>
              <a:t>Dr. Lutz  </a:t>
            </a:r>
            <a:r>
              <a:rPr lang="de-DE" dirty="0" err="1" smtClean="0"/>
              <a:t>Stäudel</a:t>
            </a:r>
            <a:r>
              <a:rPr lang="de-DE" dirty="0" smtClean="0"/>
              <a:t>, Leipzig  - Erfahrungsbasiertes  </a:t>
            </a:r>
            <a:r>
              <a:rPr lang="de-DE" dirty="0" smtClean="0"/>
              <a:t>Lernen, Dillingen 14./15.11.14</a:t>
            </a:r>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blinds(horizontal)">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438"/>
                                        </p:tgtEl>
                                        <p:attrNameLst>
                                          <p:attrName>style.visibility</p:attrName>
                                        </p:attrNameLst>
                                      </p:cBhvr>
                                      <p:to>
                                        <p:strVal val="visible"/>
                                      </p:to>
                                    </p:set>
                                    <p:animEffect transition="in" filter="blinds(horizontal)">
                                      <p:cBhvr>
                                        <p:cTn id="12" dur="5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92500" lnSpcReduction="10000"/>
          </a:bodyPr>
          <a:lstStyle/>
          <a:p>
            <a:pPr algn="ctr">
              <a:buNone/>
            </a:pPr>
            <a:endParaRPr lang="de-DE" dirty="0" smtClean="0"/>
          </a:p>
          <a:p>
            <a:pPr algn="ctr">
              <a:buNone/>
            </a:pPr>
            <a:r>
              <a:rPr lang="de-DE" sz="7200" dirty="0" smtClean="0"/>
              <a:t>Co-Konstruktion !</a:t>
            </a:r>
          </a:p>
          <a:p>
            <a:pPr algn="ctr">
              <a:buNone/>
            </a:pPr>
            <a:r>
              <a:rPr lang="de-DE" sz="4000" dirty="0" smtClean="0"/>
              <a:t/>
            </a:r>
            <a:br>
              <a:rPr lang="de-DE" sz="4000" dirty="0" smtClean="0"/>
            </a:br>
            <a:r>
              <a:rPr lang="de-DE" sz="4000" dirty="0" smtClean="0"/>
              <a:t>Aktive individuelle Aneignung</a:t>
            </a:r>
            <a:br>
              <a:rPr lang="de-DE" sz="4000" dirty="0" smtClean="0"/>
            </a:br>
            <a:r>
              <a:rPr lang="de-DE" sz="4000" dirty="0" smtClean="0"/>
              <a:t>unter Begleitung fähiger Gleichaltriger oder Erwachsener </a:t>
            </a:r>
          </a:p>
          <a:p>
            <a:pPr algn="ctr">
              <a:buNone/>
            </a:pPr>
            <a:r>
              <a:rPr lang="de-DE" sz="4000" dirty="0" smtClean="0"/>
              <a:t>Lev </a:t>
            </a:r>
            <a:r>
              <a:rPr lang="de-DE" sz="4000" dirty="0" err="1" smtClean="0"/>
              <a:t>Vygotski</a:t>
            </a:r>
            <a:endParaRPr lang="de-DE" sz="4000" dirty="0"/>
          </a:p>
        </p:txBody>
      </p:sp>
      <p:pic>
        <p:nvPicPr>
          <p:cNvPr id="1026" name="Picture 2" descr="C:\Users\lutz\Desktop\exp_logo.jpg"/>
          <p:cNvPicPr>
            <a:picLocks noChangeAspect="1" noChangeArrowheads="1"/>
          </p:cNvPicPr>
          <p:nvPr/>
        </p:nvPicPr>
        <p:blipFill>
          <a:blip r:embed="rId2" cstate="print"/>
          <a:srcRect t="21106"/>
          <a:stretch>
            <a:fillRect/>
          </a:stretch>
        </p:blipFill>
        <p:spPr bwMode="auto">
          <a:xfrm>
            <a:off x="0" y="-27383"/>
            <a:ext cx="9144000" cy="1311644"/>
          </a:xfrm>
          <a:prstGeom prst="rect">
            <a:avLst/>
          </a:prstGeom>
          <a:noFill/>
        </p:spPr>
      </p:pic>
      <p:sp>
        <p:nvSpPr>
          <p:cNvPr id="5" name="Textfeld 4"/>
          <p:cNvSpPr txBox="1"/>
          <p:nvPr/>
        </p:nvSpPr>
        <p:spPr>
          <a:xfrm>
            <a:off x="3036793" y="303039"/>
            <a:ext cx="2701381" cy="461665"/>
          </a:xfrm>
          <a:prstGeom prst="rect">
            <a:avLst/>
          </a:prstGeom>
          <a:noFill/>
        </p:spPr>
        <p:txBody>
          <a:bodyPr wrap="none" rtlCol="0">
            <a:spAutoFit/>
          </a:bodyPr>
          <a:lstStyle/>
          <a:p>
            <a:r>
              <a:rPr lang="de-DE" sz="2400" b="1" dirty="0" smtClean="0">
                <a:latin typeface="Consolas" pitchFamily="49" charset="0"/>
                <a:cs typeface="Consolas" pitchFamily="49" charset="0"/>
              </a:rPr>
              <a:t>Experimento</a:t>
            </a:r>
            <a:r>
              <a:rPr lang="de-DE" sz="2400" b="1" dirty="0" smtClean="0">
                <a:latin typeface="Consolas" pitchFamily="49" charset="0"/>
                <a:cs typeface="Consolas" pitchFamily="49" charset="0"/>
                <a:sym typeface="Webdings"/>
              </a:rPr>
              <a:t></a:t>
            </a:r>
            <a:r>
              <a:rPr lang="de-DE" sz="2400" b="1" dirty="0">
                <a:latin typeface="Consolas" pitchFamily="49" charset="0"/>
                <a:cs typeface="Consolas" pitchFamily="49" charset="0"/>
                <a:sym typeface="Webdings"/>
              </a:rPr>
              <a:t>8</a:t>
            </a:r>
            <a:r>
              <a:rPr lang="de-DE" sz="2400" b="1" dirty="0" smtClean="0">
                <a:latin typeface="Consolas" pitchFamily="49" charset="0"/>
                <a:cs typeface="Consolas" pitchFamily="49" charset="0"/>
              </a:rPr>
              <a:t>+</a:t>
            </a:r>
            <a:endParaRPr lang="de-DE" sz="2400" b="1" dirty="0">
              <a:latin typeface="Consolas" pitchFamily="49" charset="0"/>
              <a:cs typeface="Consolas" pitchFamily="49" charset="0"/>
            </a:endParaRPr>
          </a:p>
        </p:txBody>
      </p:sp>
      <p:sp>
        <p:nvSpPr>
          <p:cNvPr id="6" name="Fußzeilenplatzhalter 5"/>
          <p:cNvSpPr>
            <a:spLocks noGrp="1"/>
          </p:cNvSpPr>
          <p:nvPr>
            <p:ph type="ftr" sz="quarter" idx="11"/>
          </p:nvPr>
        </p:nvSpPr>
        <p:spPr>
          <a:xfrm>
            <a:off x="1763688" y="6503671"/>
            <a:ext cx="5688632" cy="365125"/>
          </a:xfrm>
        </p:spPr>
        <p:txBody>
          <a:bodyPr/>
          <a:lstStyle/>
          <a:p>
            <a:r>
              <a:rPr lang="de-DE" dirty="0" smtClean="0"/>
              <a:t>Dr. Lutz  </a:t>
            </a:r>
            <a:r>
              <a:rPr lang="de-DE" dirty="0" err="1" smtClean="0"/>
              <a:t>Stäudel</a:t>
            </a:r>
            <a:r>
              <a:rPr lang="de-DE" dirty="0" smtClean="0"/>
              <a:t>, Leipzig  - Erfahrungsbasiertes  </a:t>
            </a:r>
            <a:r>
              <a:rPr lang="de-DE" dirty="0" smtClean="0"/>
              <a:t>Lernen, Dillingen 14./15.11.14</a:t>
            </a:r>
            <a:endParaRPr lang="de-DE" dirty="0"/>
          </a:p>
        </p:txBody>
      </p:sp>
    </p:spTree>
    <p:extLst>
      <p:ext uri="{BB962C8B-B14F-4D97-AF65-F5344CB8AC3E}">
        <p14:creationId xmlns:p14="http://schemas.microsoft.com/office/powerpoint/2010/main" xmlns="" val="228854489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blinds(horizontal)">
                                      <p:cBhvr>
                                        <p:cTn id="1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utz\Desktop\exp_logo.jpg"/>
          <p:cNvPicPr>
            <a:picLocks noChangeAspect="1" noChangeArrowheads="1"/>
          </p:cNvPicPr>
          <p:nvPr/>
        </p:nvPicPr>
        <p:blipFill>
          <a:blip r:embed="rId2" cstate="print"/>
          <a:srcRect t="21106"/>
          <a:stretch>
            <a:fillRect/>
          </a:stretch>
        </p:blipFill>
        <p:spPr bwMode="auto">
          <a:xfrm>
            <a:off x="0" y="-27383"/>
            <a:ext cx="9144000" cy="1311644"/>
          </a:xfrm>
          <a:prstGeom prst="rect">
            <a:avLst/>
          </a:prstGeom>
          <a:noFill/>
        </p:spPr>
      </p:pic>
      <p:sp>
        <p:nvSpPr>
          <p:cNvPr id="5" name="Textfeld 4"/>
          <p:cNvSpPr txBox="1"/>
          <p:nvPr/>
        </p:nvSpPr>
        <p:spPr>
          <a:xfrm>
            <a:off x="3036793" y="303039"/>
            <a:ext cx="2701381" cy="461665"/>
          </a:xfrm>
          <a:prstGeom prst="rect">
            <a:avLst/>
          </a:prstGeom>
          <a:noFill/>
        </p:spPr>
        <p:txBody>
          <a:bodyPr wrap="none" rtlCol="0">
            <a:spAutoFit/>
          </a:bodyPr>
          <a:lstStyle/>
          <a:p>
            <a:r>
              <a:rPr lang="de-DE" sz="2400" b="1" dirty="0" smtClean="0">
                <a:latin typeface="Consolas" pitchFamily="49" charset="0"/>
                <a:cs typeface="Consolas" pitchFamily="49" charset="0"/>
              </a:rPr>
              <a:t>Experimento</a:t>
            </a:r>
            <a:r>
              <a:rPr lang="de-DE" sz="2400" b="1" dirty="0" smtClean="0">
                <a:latin typeface="Consolas" pitchFamily="49" charset="0"/>
                <a:cs typeface="Consolas" pitchFamily="49" charset="0"/>
                <a:sym typeface="Webdings"/>
              </a:rPr>
              <a:t>8</a:t>
            </a:r>
            <a:r>
              <a:rPr lang="de-DE" sz="2400" b="1" dirty="0" smtClean="0">
                <a:latin typeface="Consolas" pitchFamily="49" charset="0"/>
                <a:cs typeface="Consolas" pitchFamily="49" charset="0"/>
              </a:rPr>
              <a:t>+</a:t>
            </a:r>
            <a:endParaRPr lang="de-DE" sz="2400" b="1" dirty="0">
              <a:latin typeface="Consolas" pitchFamily="49" charset="0"/>
              <a:cs typeface="Consolas" pitchFamily="49" charset="0"/>
            </a:endParaRPr>
          </a:p>
        </p:txBody>
      </p:sp>
      <p:sp>
        <p:nvSpPr>
          <p:cNvPr id="7" name="Inhaltsplatzhalter 2"/>
          <p:cNvSpPr txBox="1">
            <a:spLocks/>
          </p:cNvSpPr>
          <p:nvPr/>
        </p:nvSpPr>
        <p:spPr>
          <a:xfrm>
            <a:off x="1403648" y="1805716"/>
            <a:ext cx="6840760" cy="417646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de-DE" sz="3200" b="1" i="0" u="none" strike="noStrike" kern="1200" cap="none" spc="0" normalizeH="0" baseline="0" noProof="0" dirty="0" smtClean="0">
                <a:ln>
                  <a:noFill/>
                </a:ln>
                <a:solidFill>
                  <a:schemeClr val="accent3">
                    <a:lumMod val="75000"/>
                  </a:schemeClr>
                </a:solidFill>
                <a:effectLst/>
                <a:uLnTx/>
                <a:uFillTx/>
                <a:latin typeface="+mn-lt"/>
                <a:ea typeface="+mn-ea"/>
                <a:cs typeface="+mn-cs"/>
              </a:rPr>
              <a:t>Methodenangebote im Rahmen von </a:t>
            </a:r>
            <a:r>
              <a:rPr kumimoji="0" lang="de-DE" sz="3200" b="1" i="0" u="none" strike="noStrike" kern="1200" cap="none" spc="0" normalizeH="0" baseline="0" noProof="0" dirty="0" err="1" smtClean="0">
                <a:ln>
                  <a:noFill/>
                </a:ln>
                <a:solidFill>
                  <a:schemeClr val="accent3">
                    <a:lumMod val="75000"/>
                  </a:schemeClr>
                </a:solidFill>
                <a:effectLst/>
                <a:uLnTx/>
                <a:uFillTx/>
                <a:latin typeface="+mn-lt"/>
                <a:ea typeface="+mn-ea"/>
                <a:cs typeface="+mn-cs"/>
              </a:rPr>
              <a:t>Experimento</a:t>
            </a:r>
            <a:r>
              <a:rPr kumimoji="0" lang="de-DE" sz="3200" b="0" i="0" u="none" strike="noStrike" kern="1200" cap="none" spc="0" normalizeH="0" baseline="0" noProof="0" dirty="0" smtClean="0">
                <a:ln>
                  <a:noFill/>
                </a:ln>
                <a:solidFill>
                  <a:schemeClr val="tx1"/>
                </a:solidFill>
                <a:effectLst/>
                <a:uLnTx/>
                <a:uFillTx/>
                <a:latin typeface="+mn-lt"/>
                <a:ea typeface="+mn-ea"/>
                <a:cs typeface="+mn-cs"/>
              </a:rPr>
              <a:t/>
            </a:r>
            <a:br>
              <a:rPr kumimoji="0" lang="de-DE" sz="3200" b="0" i="0" u="none" strike="noStrike" kern="1200" cap="none" spc="0" normalizeH="0" baseline="0" noProof="0" dirty="0" smtClean="0">
                <a:ln>
                  <a:noFill/>
                </a:ln>
                <a:solidFill>
                  <a:schemeClr val="tx1"/>
                </a:solidFill>
                <a:effectLst/>
                <a:uLnTx/>
                <a:uFillTx/>
                <a:latin typeface="+mn-lt"/>
                <a:ea typeface="+mn-ea"/>
                <a:cs typeface="+mn-cs"/>
              </a:rPr>
            </a:br>
            <a:endParaRPr kumimoji="0" lang="de-DE"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DE" sz="3200" b="0" i="0" u="none" strike="noStrike" kern="1200" cap="none" spc="0" normalizeH="0" baseline="0" noProof="0" dirty="0" smtClean="0">
                <a:ln>
                  <a:noFill/>
                </a:ln>
                <a:solidFill>
                  <a:schemeClr val="tx1"/>
                </a:solidFill>
                <a:effectLst/>
                <a:uLnTx/>
                <a:uFillTx/>
                <a:latin typeface="+mn-lt"/>
                <a:ea typeface="+mn-ea"/>
                <a:cs typeface="+mn-cs"/>
              </a:rPr>
              <a:t>Lernen an Stationen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DE" sz="3200" b="0" i="0" u="none" strike="noStrike" kern="1200" cap="none" spc="0" normalizeH="0" baseline="0" noProof="0" dirty="0" smtClean="0">
                <a:ln>
                  <a:noFill/>
                </a:ln>
                <a:solidFill>
                  <a:schemeClr val="tx1"/>
                </a:solidFill>
                <a:effectLst/>
                <a:uLnTx/>
                <a:uFillTx/>
                <a:latin typeface="+mn-lt"/>
                <a:ea typeface="+mn-ea"/>
                <a:cs typeface="+mn-cs"/>
              </a:rPr>
              <a:t>Methodenwerkzeuge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DE" sz="3200" b="0" i="0" u="none" strike="noStrike" kern="1200" cap="none" spc="0" normalizeH="0" baseline="0" noProof="0" dirty="0" smtClean="0">
                <a:ln>
                  <a:noFill/>
                </a:ln>
                <a:solidFill>
                  <a:schemeClr val="tx1"/>
                </a:solidFill>
                <a:effectLst/>
                <a:uLnTx/>
                <a:uFillTx/>
                <a:latin typeface="+mn-lt"/>
                <a:ea typeface="+mn-ea"/>
                <a:cs typeface="+mn-cs"/>
              </a:rPr>
              <a:t>Kooperative </a:t>
            </a:r>
            <a:r>
              <a:rPr kumimoji="0" lang="de-DE" sz="3200" b="0" i="0" u="none" strike="noStrike" kern="1200" cap="none" spc="0" normalizeH="0" baseline="0" noProof="0" dirty="0" smtClean="0">
                <a:ln>
                  <a:noFill/>
                </a:ln>
                <a:solidFill>
                  <a:schemeClr val="tx1"/>
                </a:solidFill>
                <a:effectLst/>
                <a:uLnTx/>
                <a:uFillTx/>
                <a:latin typeface="+mn-lt"/>
                <a:ea typeface="+mn-ea"/>
                <a:cs typeface="+mn-cs"/>
              </a:rPr>
              <a:t>Lernformen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de-DE" sz="3200" dirty="0" smtClean="0"/>
              <a:t>(Aufgaben – bei E 10+)</a:t>
            </a:r>
            <a:endParaRPr kumimoji="0" lang="de-DE"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de-DE"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Fußzeilenplatzhalter 5"/>
          <p:cNvSpPr>
            <a:spLocks noGrp="1"/>
          </p:cNvSpPr>
          <p:nvPr>
            <p:ph type="ftr" sz="quarter" idx="11"/>
          </p:nvPr>
        </p:nvSpPr>
        <p:spPr>
          <a:xfrm>
            <a:off x="1763688" y="6503671"/>
            <a:ext cx="5688632" cy="365125"/>
          </a:xfrm>
        </p:spPr>
        <p:txBody>
          <a:bodyPr/>
          <a:lstStyle/>
          <a:p>
            <a:r>
              <a:rPr lang="de-DE" dirty="0" smtClean="0"/>
              <a:t>Dr. Lutz  </a:t>
            </a:r>
            <a:r>
              <a:rPr lang="de-DE" dirty="0" err="1" smtClean="0"/>
              <a:t>Stäudel</a:t>
            </a:r>
            <a:r>
              <a:rPr lang="de-DE" dirty="0" smtClean="0"/>
              <a:t>, Leipzig  - Erfahrungsbasiertes  </a:t>
            </a:r>
            <a:r>
              <a:rPr lang="de-DE" dirty="0" smtClean="0"/>
              <a:t>Lernen, Dillingen 14./15.11.14</a:t>
            </a:r>
            <a:endParaRPr lang="de-DE" dirty="0"/>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p:cNvSpPr txBox="1"/>
          <p:nvPr/>
        </p:nvSpPr>
        <p:spPr>
          <a:xfrm>
            <a:off x="753562" y="1342307"/>
            <a:ext cx="4088808" cy="1107996"/>
          </a:xfrm>
          <a:prstGeom prst="rect">
            <a:avLst/>
          </a:prstGeom>
          <a:noFill/>
        </p:spPr>
        <p:txBody>
          <a:bodyPr wrap="square" rtlCol="0">
            <a:spAutoFit/>
          </a:bodyPr>
          <a:lstStyle/>
          <a:p>
            <a:r>
              <a:rPr lang="de-DE" sz="2800" dirty="0" smtClean="0"/>
              <a:t>Kooperative Lernformen</a:t>
            </a:r>
            <a:r>
              <a:rPr lang="de-DE" sz="2000" dirty="0" smtClean="0"/>
              <a:t/>
            </a:r>
            <a:br>
              <a:rPr lang="de-DE" sz="2000" dirty="0" smtClean="0"/>
            </a:br>
            <a:r>
              <a:rPr lang="de-DE" sz="2000" dirty="0" smtClean="0"/>
              <a:t>            zur Unterstützung des Lernens </a:t>
            </a:r>
            <a:endParaRPr lang="de-DE" sz="2000" b="1" dirty="0" smtClean="0"/>
          </a:p>
          <a:p>
            <a:endParaRPr lang="de-DE" dirty="0" smtClean="0"/>
          </a:p>
        </p:txBody>
      </p:sp>
      <p:sp>
        <p:nvSpPr>
          <p:cNvPr id="6" name="Textfeld 5"/>
          <p:cNvSpPr txBox="1"/>
          <p:nvPr/>
        </p:nvSpPr>
        <p:spPr>
          <a:xfrm>
            <a:off x="5304700" y="1895298"/>
            <a:ext cx="3672408" cy="1200329"/>
          </a:xfrm>
          <a:prstGeom prst="rect">
            <a:avLst/>
          </a:prstGeom>
          <a:noFill/>
        </p:spPr>
        <p:txBody>
          <a:bodyPr wrap="square" rtlCol="0">
            <a:spAutoFit/>
          </a:bodyPr>
          <a:lstStyle/>
          <a:p>
            <a:r>
              <a:rPr lang="de-DE" b="1" dirty="0" smtClean="0"/>
              <a:t>z.B.</a:t>
            </a:r>
          </a:p>
          <a:p>
            <a:pPr>
              <a:buFontTx/>
              <a:buChar char="-"/>
            </a:pPr>
            <a:r>
              <a:rPr lang="de-DE" dirty="0" smtClean="0"/>
              <a:t>   Lerntandems</a:t>
            </a:r>
          </a:p>
          <a:p>
            <a:pPr>
              <a:buFontTx/>
              <a:buChar char="-"/>
            </a:pPr>
            <a:r>
              <a:rPr lang="de-DE" dirty="0" smtClean="0"/>
              <a:t>   Kugellager</a:t>
            </a:r>
          </a:p>
          <a:p>
            <a:pPr>
              <a:buFontTx/>
              <a:buChar char="-"/>
            </a:pPr>
            <a:r>
              <a:rPr lang="de-DE" dirty="0" smtClean="0"/>
              <a:t>   </a:t>
            </a:r>
            <a:r>
              <a:rPr lang="de-DE" dirty="0" err="1" smtClean="0"/>
              <a:t>think</a:t>
            </a:r>
            <a:r>
              <a:rPr lang="de-DE" dirty="0" smtClean="0"/>
              <a:t>-pair-share-Methode</a:t>
            </a:r>
          </a:p>
        </p:txBody>
      </p:sp>
      <p:grpSp>
        <p:nvGrpSpPr>
          <p:cNvPr id="2" name="Gruppieren 7"/>
          <p:cNvGrpSpPr/>
          <p:nvPr/>
        </p:nvGrpSpPr>
        <p:grpSpPr>
          <a:xfrm>
            <a:off x="663556" y="2480720"/>
            <a:ext cx="3744416" cy="1799481"/>
            <a:chOff x="827584" y="2924944"/>
            <a:chExt cx="7632848" cy="3887713"/>
          </a:xfrm>
        </p:grpSpPr>
        <p:pic>
          <p:nvPicPr>
            <p:cNvPr id="9" name="Picture 2" descr="C:\Users\lutz\Desktop\Image1.jpg"/>
            <p:cNvPicPr>
              <a:picLocks noChangeAspect="1" noChangeArrowheads="1"/>
            </p:cNvPicPr>
            <p:nvPr/>
          </p:nvPicPr>
          <p:blipFill>
            <a:blip r:embed="rId2" cstate="print"/>
            <a:srcRect/>
            <a:stretch>
              <a:fillRect/>
            </a:stretch>
          </p:blipFill>
          <p:spPr bwMode="auto">
            <a:xfrm>
              <a:off x="827584" y="2996952"/>
              <a:ext cx="4625155" cy="2231529"/>
            </a:xfrm>
            <a:prstGeom prst="rect">
              <a:avLst/>
            </a:prstGeom>
            <a:noFill/>
          </p:spPr>
        </p:pic>
        <p:pic>
          <p:nvPicPr>
            <p:cNvPr id="10" name="Picture 2" descr="C:\Users\lutz\Desktop\Image1.jpg"/>
            <p:cNvPicPr>
              <a:picLocks noChangeAspect="1" noChangeArrowheads="1"/>
            </p:cNvPicPr>
            <p:nvPr/>
          </p:nvPicPr>
          <p:blipFill>
            <a:blip r:embed="rId2" cstate="print"/>
            <a:srcRect l="3474"/>
            <a:stretch>
              <a:fillRect/>
            </a:stretch>
          </p:blipFill>
          <p:spPr bwMode="auto">
            <a:xfrm>
              <a:off x="3995936" y="4581128"/>
              <a:ext cx="4464496" cy="2231529"/>
            </a:xfrm>
            <a:prstGeom prst="rect">
              <a:avLst/>
            </a:prstGeom>
            <a:noFill/>
          </p:spPr>
        </p:pic>
        <p:sp>
          <p:nvSpPr>
            <p:cNvPr id="11" name="Flussdiagramm: Verbindungsstelle 10"/>
            <p:cNvSpPr/>
            <p:nvPr/>
          </p:nvSpPr>
          <p:spPr>
            <a:xfrm>
              <a:off x="1547664" y="2924944"/>
              <a:ext cx="720080" cy="720080"/>
            </a:xfrm>
            <a:prstGeom prst="flowChartConnector">
              <a:avLst/>
            </a:prstGeom>
            <a:solidFill>
              <a:srgbClr val="FF0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solidFill>
                    <a:srgbClr val="FF0000"/>
                  </a:solidFill>
                </a:rPr>
                <a:t>?</a:t>
              </a:r>
              <a:endParaRPr lang="de-DE" sz="1600" b="1" dirty="0">
                <a:solidFill>
                  <a:srgbClr val="FF0000"/>
                </a:solidFill>
              </a:endParaRPr>
            </a:p>
          </p:txBody>
        </p:sp>
        <p:sp>
          <p:nvSpPr>
            <p:cNvPr id="14" name="Flussdiagramm: Verbindungsstelle 13"/>
            <p:cNvSpPr/>
            <p:nvPr/>
          </p:nvSpPr>
          <p:spPr>
            <a:xfrm>
              <a:off x="2699792" y="2924944"/>
              <a:ext cx="720080" cy="720080"/>
            </a:xfrm>
            <a:prstGeom prst="flowChartConnector">
              <a:avLst/>
            </a:prstGeom>
            <a:solidFill>
              <a:srgbClr val="FF0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solidFill>
                    <a:srgbClr val="FF0000"/>
                  </a:solidFill>
                </a:rPr>
                <a:t>?</a:t>
              </a:r>
              <a:endParaRPr lang="de-DE" sz="1600" b="1" dirty="0">
                <a:solidFill>
                  <a:srgbClr val="FF0000"/>
                </a:solidFill>
              </a:endParaRPr>
            </a:p>
          </p:txBody>
        </p:sp>
        <p:sp>
          <p:nvSpPr>
            <p:cNvPr id="15" name="Flussdiagramm: Verbindungsstelle 14"/>
            <p:cNvSpPr/>
            <p:nvPr/>
          </p:nvSpPr>
          <p:spPr>
            <a:xfrm>
              <a:off x="4139952" y="3077344"/>
              <a:ext cx="720080" cy="720080"/>
            </a:xfrm>
            <a:prstGeom prst="flowChartConnector">
              <a:avLst/>
            </a:prstGeom>
            <a:solidFill>
              <a:srgbClr val="FF0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solidFill>
                    <a:srgbClr val="FF0000"/>
                  </a:solidFill>
                </a:rPr>
                <a:t>?</a:t>
              </a:r>
              <a:endParaRPr lang="de-DE" sz="1600" b="1" dirty="0">
                <a:solidFill>
                  <a:srgbClr val="FF0000"/>
                </a:solidFill>
              </a:endParaRPr>
            </a:p>
          </p:txBody>
        </p:sp>
        <p:sp>
          <p:nvSpPr>
            <p:cNvPr id="16" name="Flussdiagramm: Verbindungsstelle 15"/>
            <p:cNvSpPr/>
            <p:nvPr/>
          </p:nvSpPr>
          <p:spPr>
            <a:xfrm>
              <a:off x="1043608" y="4149080"/>
              <a:ext cx="720080" cy="720080"/>
            </a:xfrm>
            <a:prstGeom prst="flowChartConnector">
              <a:avLst/>
            </a:prstGeom>
            <a:solidFill>
              <a:srgbClr val="FF0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solidFill>
                    <a:srgbClr val="FF0000"/>
                  </a:solidFill>
                </a:rPr>
                <a:t>?</a:t>
              </a:r>
              <a:endParaRPr lang="de-DE" sz="1600" b="1" dirty="0">
                <a:solidFill>
                  <a:srgbClr val="FF0000"/>
                </a:solidFill>
              </a:endParaRPr>
            </a:p>
          </p:txBody>
        </p:sp>
        <p:sp>
          <p:nvSpPr>
            <p:cNvPr id="17" name="Flussdiagramm: Verbindungsstelle 16"/>
            <p:cNvSpPr/>
            <p:nvPr/>
          </p:nvSpPr>
          <p:spPr>
            <a:xfrm>
              <a:off x="2051720" y="4149080"/>
              <a:ext cx="720080" cy="720080"/>
            </a:xfrm>
            <a:prstGeom prst="flowChartConnector">
              <a:avLst/>
            </a:prstGeom>
            <a:solidFill>
              <a:srgbClr val="FF0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solidFill>
                    <a:srgbClr val="FF0000"/>
                  </a:solidFill>
                </a:rPr>
                <a:t>?</a:t>
              </a:r>
              <a:endParaRPr lang="de-DE" sz="1600" b="1" dirty="0">
                <a:solidFill>
                  <a:srgbClr val="FF0000"/>
                </a:solidFill>
              </a:endParaRPr>
            </a:p>
          </p:txBody>
        </p:sp>
        <p:sp>
          <p:nvSpPr>
            <p:cNvPr id="18" name="Flussdiagramm: Verbindungsstelle 17"/>
            <p:cNvSpPr/>
            <p:nvPr/>
          </p:nvSpPr>
          <p:spPr>
            <a:xfrm>
              <a:off x="3203848" y="4293096"/>
              <a:ext cx="720080" cy="720080"/>
            </a:xfrm>
            <a:prstGeom prst="flowChartConnector">
              <a:avLst/>
            </a:prstGeom>
            <a:solidFill>
              <a:srgbClr val="FF0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solidFill>
                    <a:srgbClr val="FF0000"/>
                  </a:solidFill>
                </a:rPr>
                <a:t>?</a:t>
              </a:r>
              <a:endParaRPr lang="de-DE" sz="1600" b="1" dirty="0">
                <a:solidFill>
                  <a:srgbClr val="FF0000"/>
                </a:solidFill>
              </a:endParaRPr>
            </a:p>
          </p:txBody>
        </p:sp>
        <p:sp>
          <p:nvSpPr>
            <p:cNvPr id="19" name="Flussdiagramm: Verbindungsstelle 18"/>
            <p:cNvSpPr/>
            <p:nvPr/>
          </p:nvSpPr>
          <p:spPr>
            <a:xfrm>
              <a:off x="4499992" y="4581128"/>
              <a:ext cx="720080" cy="720080"/>
            </a:xfrm>
            <a:prstGeom prst="flowChartConnector">
              <a:avLst/>
            </a:prstGeom>
            <a:solidFill>
              <a:srgbClr val="FF0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solidFill>
                    <a:srgbClr val="FF0000"/>
                  </a:solidFill>
                </a:rPr>
                <a:t>?</a:t>
              </a:r>
              <a:endParaRPr lang="de-DE" sz="1600" b="1" dirty="0">
                <a:solidFill>
                  <a:srgbClr val="FF0000"/>
                </a:solidFill>
              </a:endParaRPr>
            </a:p>
          </p:txBody>
        </p:sp>
        <p:sp>
          <p:nvSpPr>
            <p:cNvPr id="20" name="Flussdiagramm: Verbindungsstelle 19"/>
            <p:cNvSpPr/>
            <p:nvPr/>
          </p:nvSpPr>
          <p:spPr>
            <a:xfrm>
              <a:off x="5724128" y="4581128"/>
              <a:ext cx="720080" cy="720080"/>
            </a:xfrm>
            <a:prstGeom prst="flowChartConnector">
              <a:avLst/>
            </a:prstGeom>
            <a:solidFill>
              <a:srgbClr val="FF0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solidFill>
                    <a:srgbClr val="FF0000"/>
                  </a:solidFill>
                </a:rPr>
                <a:t>?</a:t>
              </a:r>
              <a:endParaRPr lang="de-DE" sz="1600" b="1" dirty="0">
                <a:solidFill>
                  <a:srgbClr val="FF0000"/>
                </a:solidFill>
              </a:endParaRPr>
            </a:p>
          </p:txBody>
        </p:sp>
        <p:sp>
          <p:nvSpPr>
            <p:cNvPr id="21" name="Flussdiagramm: Verbindungsstelle 20"/>
            <p:cNvSpPr/>
            <p:nvPr/>
          </p:nvSpPr>
          <p:spPr>
            <a:xfrm>
              <a:off x="4067944" y="5733256"/>
              <a:ext cx="720080" cy="720080"/>
            </a:xfrm>
            <a:prstGeom prst="flowChartConnector">
              <a:avLst/>
            </a:prstGeom>
            <a:solidFill>
              <a:srgbClr val="FF0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solidFill>
                    <a:srgbClr val="FF0000"/>
                  </a:solidFill>
                </a:rPr>
                <a:t>?</a:t>
              </a:r>
              <a:endParaRPr lang="de-DE" sz="1600" b="1" dirty="0">
                <a:solidFill>
                  <a:srgbClr val="FF0000"/>
                </a:solidFill>
              </a:endParaRPr>
            </a:p>
          </p:txBody>
        </p:sp>
        <p:sp>
          <p:nvSpPr>
            <p:cNvPr id="22" name="Flussdiagramm: Verbindungsstelle 21"/>
            <p:cNvSpPr/>
            <p:nvPr/>
          </p:nvSpPr>
          <p:spPr>
            <a:xfrm>
              <a:off x="5004048" y="5733256"/>
              <a:ext cx="720080" cy="720080"/>
            </a:xfrm>
            <a:prstGeom prst="flowChartConnector">
              <a:avLst/>
            </a:prstGeom>
            <a:solidFill>
              <a:srgbClr val="FF0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solidFill>
                    <a:srgbClr val="FF0000"/>
                  </a:solidFill>
                </a:rPr>
                <a:t>?</a:t>
              </a:r>
              <a:endParaRPr lang="de-DE" sz="1600" b="1" dirty="0">
                <a:solidFill>
                  <a:srgbClr val="FF0000"/>
                </a:solidFill>
              </a:endParaRPr>
            </a:p>
          </p:txBody>
        </p:sp>
        <p:sp>
          <p:nvSpPr>
            <p:cNvPr id="23" name="Flussdiagramm: Verbindungsstelle 22"/>
            <p:cNvSpPr/>
            <p:nvPr/>
          </p:nvSpPr>
          <p:spPr>
            <a:xfrm>
              <a:off x="7164288" y="4733528"/>
              <a:ext cx="720080" cy="720080"/>
            </a:xfrm>
            <a:prstGeom prst="flowChartConnector">
              <a:avLst/>
            </a:prstGeom>
            <a:solidFill>
              <a:srgbClr val="FF0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solidFill>
                    <a:srgbClr val="FF0000"/>
                  </a:solidFill>
                </a:rPr>
                <a:t>?</a:t>
              </a:r>
              <a:endParaRPr lang="de-DE" sz="1600" b="1" dirty="0">
                <a:solidFill>
                  <a:srgbClr val="FF0000"/>
                </a:solidFill>
              </a:endParaRPr>
            </a:p>
          </p:txBody>
        </p:sp>
        <p:sp>
          <p:nvSpPr>
            <p:cNvPr id="24" name="Flussdiagramm: Verbindungsstelle 23"/>
            <p:cNvSpPr/>
            <p:nvPr/>
          </p:nvSpPr>
          <p:spPr>
            <a:xfrm>
              <a:off x="6228184" y="5877272"/>
              <a:ext cx="720080" cy="720080"/>
            </a:xfrm>
            <a:prstGeom prst="flowChartConnector">
              <a:avLst/>
            </a:prstGeom>
            <a:solidFill>
              <a:srgbClr val="FF0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solidFill>
                    <a:srgbClr val="FF0000"/>
                  </a:solidFill>
                </a:rPr>
                <a:t>?</a:t>
              </a:r>
              <a:endParaRPr lang="de-DE" sz="1600" b="1" dirty="0">
                <a:solidFill>
                  <a:srgbClr val="FF0000"/>
                </a:solidFill>
              </a:endParaRPr>
            </a:p>
          </p:txBody>
        </p:sp>
      </p:grpSp>
      <p:grpSp>
        <p:nvGrpSpPr>
          <p:cNvPr id="3" name="Gruppieren 24"/>
          <p:cNvGrpSpPr/>
          <p:nvPr/>
        </p:nvGrpSpPr>
        <p:grpSpPr>
          <a:xfrm>
            <a:off x="1123283" y="4322511"/>
            <a:ext cx="4392488" cy="2016224"/>
            <a:chOff x="827584" y="2924944"/>
            <a:chExt cx="7632848" cy="3887713"/>
          </a:xfrm>
        </p:grpSpPr>
        <p:pic>
          <p:nvPicPr>
            <p:cNvPr id="26" name="Picture 2" descr="C:\Users\lutz\Desktop\Image1.jpg"/>
            <p:cNvPicPr>
              <a:picLocks noChangeAspect="1" noChangeArrowheads="1"/>
            </p:cNvPicPr>
            <p:nvPr/>
          </p:nvPicPr>
          <p:blipFill>
            <a:blip r:embed="rId2" cstate="print"/>
            <a:srcRect/>
            <a:stretch>
              <a:fillRect/>
            </a:stretch>
          </p:blipFill>
          <p:spPr bwMode="auto">
            <a:xfrm>
              <a:off x="827584" y="2996952"/>
              <a:ext cx="4625155" cy="2231529"/>
            </a:xfrm>
            <a:prstGeom prst="rect">
              <a:avLst/>
            </a:prstGeom>
            <a:noFill/>
          </p:spPr>
        </p:pic>
        <p:pic>
          <p:nvPicPr>
            <p:cNvPr id="27" name="Picture 2" descr="C:\Users\lutz\Desktop\Image1.jpg"/>
            <p:cNvPicPr>
              <a:picLocks noChangeAspect="1" noChangeArrowheads="1"/>
            </p:cNvPicPr>
            <p:nvPr/>
          </p:nvPicPr>
          <p:blipFill>
            <a:blip r:embed="rId2" cstate="print"/>
            <a:srcRect l="3474"/>
            <a:stretch>
              <a:fillRect/>
            </a:stretch>
          </p:blipFill>
          <p:spPr bwMode="auto">
            <a:xfrm>
              <a:off x="3995936" y="4581128"/>
              <a:ext cx="4464496" cy="2231529"/>
            </a:xfrm>
            <a:prstGeom prst="rect">
              <a:avLst/>
            </a:prstGeom>
            <a:noFill/>
          </p:spPr>
        </p:pic>
        <p:grpSp>
          <p:nvGrpSpPr>
            <p:cNvPr id="5" name="Gruppieren 9"/>
            <p:cNvGrpSpPr/>
            <p:nvPr/>
          </p:nvGrpSpPr>
          <p:grpSpPr>
            <a:xfrm>
              <a:off x="1547664" y="2924944"/>
              <a:ext cx="1800200" cy="720080"/>
              <a:chOff x="1547664" y="2924944"/>
              <a:chExt cx="1800200" cy="720080"/>
            </a:xfrm>
          </p:grpSpPr>
          <p:sp>
            <p:nvSpPr>
              <p:cNvPr id="44" name="Ellipse 7"/>
              <p:cNvSpPr/>
              <p:nvPr/>
            </p:nvSpPr>
            <p:spPr>
              <a:xfrm>
                <a:off x="1547664" y="2924944"/>
                <a:ext cx="1800200" cy="720080"/>
              </a:xfrm>
              <a:prstGeom prst="ellipse">
                <a:avLst/>
              </a:prstGeom>
              <a:solidFill>
                <a:schemeClr val="accent3">
                  <a:lumMod val="60000"/>
                  <a:lumOff val="40000"/>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Pfeil nach links und rechts 8"/>
              <p:cNvSpPr/>
              <p:nvPr/>
            </p:nvSpPr>
            <p:spPr>
              <a:xfrm>
                <a:off x="2065788" y="3156704"/>
                <a:ext cx="792088" cy="288032"/>
              </a:xfrm>
              <a:prstGeom prst="lef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7" name="Gruppieren 10"/>
            <p:cNvGrpSpPr/>
            <p:nvPr/>
          </p:nvGrpSpPr>
          <p:grpSpPr>
            <a:xfrm>
              <a:off x="1043608" y="4149080"/>
              <a:ext cx="1800200" cy="720080"/>
              <a:chOff x="1547664" y="2924944"/>
              <a:chExt cx="1800200" cy="720080"/>
            </a:xfrm>
          </p:grpSpPr>
          <p:sp>
            <p:nvSpPr>
              <p:cNvPr id="42" name="Ellipse 41"/>
              <p:cNvSpPr/>
              <p:nvPr/>
            </p:nvSpPr>
            <p:spPr>
              <a:xfrm>
                <a:off x="1547664" y="2924944"/>
                <a:ext cx="1800200" cy="720080"/>
              </a:xfrm>
              <a:prstGeom prst="ellipse">
                <a:avLst/>
              </a:prstGeom>
              <a:solidFill>
                <a:schemeClr val="accent3">
                  <a:lumMod val="60000"/>
                  <a:lumOff val="40000"/>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Pfeil nach links und rechts 42"/>
              <p:cNvSpPr/>
              <p:nvPr/>
            </p:nvSpPr>
            <p:spPr>
              <a:xfrm>
                <a:off x="2065788" y="3156704"/>
                <a:ext cx="792088" cy="288032"/>
              </a:xfrm>
              <a:prstGeom prst="lef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8" name="Gruppieren 13"/>
            <p:cNvGrpSpPr/>
            <p:nvPr/>
          </p:nvGrpSpPr>
          <p:grpSpPr>
            <a:xfrm rot="7686582">
              <a:off x="3193135" y="3722704"/>
              <a:ext cx="1800200" cy="720080"/>
              <a:chOff x="1547664" y="2924944"/>
              <a:chExt cx="1800200" cy="720080"/>
            </a:xfrm>
          </p:grpSpPr>
          <p:sp>
            <p:nvSpPr>
              <p:cNvPr id="40" name="Ellipse 39"/>
              <p:cNvSpPr/>
              <p:nvPr/>
            </p:nvSpPr>
            <p:spPr>
              <a:xfrm>
                <a:off x="1547664" y="2924944"/>
                <a:ext cx="1800200" cy="720080"/>
              </a:xfrm>
              <a:prstGeom prst="ellipse">
                <a:avLst/>
              </a:prstGeom>
              <a:solidFill>
                <a:schemeClr val="accent3">
                  <a:lumMod val="60000"/>
                  <a:lumOff val="40000"/>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Pfeil nach links und rechts 40"/>
              <p:cNvSpPr/>
              <p:nvPr/>
            </p:nvSpPr>
            <p:spPr>
              <a:xfrm>
                <a:off x="2065788" y="3156704"/>
                <a:ext cx="792088" cy="288032"/>
              </a:xfrm>
              <a:prstGeom prst="lef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5" name="Gruppieren 16"/>
            <p:cNvGrpSpPr/>
            <p:nvPr/>
          </p:nvGrpSpPr>
          <p:grpSpPr>
            <a:xfrm>
              <a:off x="5868144" y="4581128"/>
              <a:ext cx="1800200" cy="720080"/>
              <a:chOff x="1547664" y="2924944"/>
              <a:chExt cx="1800200" cy="720080"/>
            </a:xfrm>
          </p:grpSpPr>
          <p:sp>
            <p:nvSpPr>
              <p:cNvPr id="38" name="Ellipse 37"/>
              <p:cNvSpPr/>
              <p:nvPr/>
            </p:nvSpPr>
            <p:spPr>
              <a:xfrm>
                <a:off x="1547664" y="2924944"/>
                <a:ext cx="1800200" cy="720080"/>
              </a:xfrm>
              <a:prstGeom prst="ellipse">
                <a:avLst/>
              </a:prstGeom>
              <a:solidFill>
                <a:schemeClr val="accent3">
                  <a:lumMod val="60000"/>
                  <a:lumOff val="40000"/>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Pfeil nach links und rechts 38"/>
              <p:cNvSpPr/>
              <p:nvPr/>
            </p:nvSpPr>
            <p:spPr>
              <a:xfrm>
                <a:off x="2065788" y="3156704"/>
                <a:ext cx="792088" cy="288032"/>
              </a:xfrm>
              <a:prstGeom prst="lef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8" name="Gruppieren 20"/>
            <p:cNvGrpSpPr/>
            <p:nvPr/>
          </p:nvGrpSpPr>
          <p:grpSpPr>
            <a:xfrm>
              <a:off x="5148064" y="5733256"/>
              <a:ext cx="1800200" cy="720080"/>
              <a:chOff x="1547664" y="2924944"/>
              <a:chExt cx="1800200" cy="720080"/>
            </a:xfrm>
          </p:grpSpPr>
          <p:sp>
            <p:nvSpPr>
              <p:cNvPr id="36" name="Ellipse 35"/>
              <p:cNvSpPr/>
              <p:nvPr/>
            </p:nvSpPr>
            <p:spPr>
              <a:xfrm>
                <a:off x="1547664" y="2924944"/>
                <a:ext cx="1800200" cy="720080"/>
              </a:xfrm>
              <a:prstGeom prst="ellipse">
                <a:avLst/>
              </a:prstGeom>
              <a:solidFill>
                <a:schemeClr val="accent3">
                  <a:lumMod val="60000"/>
                  <a:lumOff val="40000"/>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Pfeil nach links und rechts 36"/>
              <p:cNvSpPr/>
              <p:nvPr/>
            </p:nvSpPr>
            <p:spPr>
              <a:xfrm>
                <a:off x="2065788" y="3156704"/>
                <a:ext cx="792088" cy="288032"/>
              </a:xfrm>
              <a:prstGeom prst="lef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9" name="Gruppieren 23"/>
            <p:cNvGrpSpPr/>
            <p:nvPr/>
          </p:nvGrpSpPr>
          <p:grpSpPr>
            <a:xfrm rot="7686582">
              <a:off x="3788957" y="5080452"/>
              <a:ext cx="1800200" cy="720080"/>
              <a:chOff x="1483850" y="2977119"/>
              <a:chExt cx="1800200" cy="720080"/>
            </a:xfrm>
          </p:grpSpPr>
          <p:sp>
            <p:nvSpPr>
              <p:cNvPr id="34" name="Ellipse 33"/>
              <p:cNvSpPr/>
              <p:nvPr/>
            </p:nvSpPr>
            <p:spPr>
              <a:xfrm>
                <a:off x="1483850" y="2977119"/>
                <a:ext cx="1800200" cy="720080"/>
              </a:xfrm>
              <a:prstGeom prst="ellipse">
                <a:avLst/>
              </a:prstGeom>
              <a:solidFill>
                <a:schemeClr val="accent3">
                  <a:lumMod val="60000"/>
                  <a:lumOff val="40000"/>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Pfeil nach links und rechts 34"/>
              <p:cNvSpPr/>
              <p:nvPr/>
            </p:nvSpPr>
            <p:spPr>
              <a:xfrm>
                <a:off x="2065788" y="3156704"/>
                <a:ext cx="792088" cy="288032"/>
              </a:xfrm>
              <a:prstGeom prst="lef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30" name="Gruppieren 46"/>
          <p:cNvGrpSpPr/>
          <p:nvPr/>
        </p:nvGrpSpPr>
        <p:grpSpPr>
          <a:xfrm>
            <a:off x="5038193" y="3986056"/>
            <a:ext cx="4464496" cy="2251443"/>
            <a:chOff x="827584" y="2937141"/>
            <a:chExt cx="7776864" cy="3875516"/>
          </a:xfrm>
        </p:grpSpPr>
        <p:pic>
          <p:nvPicPr>
            <p:cNvPr id="48" name="Picture 2" descr="C:\Users\lutz\Desktop\Image1.jpg"/>
            <p:cNvPicPr>
              <a:picLocks noChangeAspect="1" noChangeArrowheads="1"/>
            </p:cNvPicPr>
            <p:nvPr/>
          </p:nvPicPr>
          <p:blipFill>
            <a:blip r:embed="rId2" cstate="print"/>
            <a:srcRect/>
            <a:stretch>
              <a:fillRect/>
            </a:stretch>
          </p:blipFill>
          <p:spPr bwMode="auto">
            <a:xfrm>
              <a:off x="827584" y="2996952"/>
              <a:ext cx="4625155" cy="2231529"/>
            </a:xfrm>
            <a:prstGeom prst="rect">
              <a:avLst/>
            </a:prstGeom>
            <a:noFill/>
          </p:spPr>
        </p:pic>
        <p:pic>
          <p:nvPicPr>
            <p:cNvPr id="49" name="Picture 2" descr="C:\Users\lutz\Desktop\Image1.jpg"/>
            <p:cNvPicPr>
              <a:picLocks noChangeAspect="1" noChangeArrowheads="1"/>
            </p:cNvPicPr>
            <p:nvPr/>
          </p:nvPicPr>
          <p:blipFill>
            <a:blip r:embed="rId2" cstate="print"/>
            <a:srcRect l="3474"/>
            <a:stretch>
              <a:fillRect/>
            </a:stretch>
          </p:blipFill>
          <p:spPr bwMode="auto">
            <a:xfrm>
              <a:off x="3995936" y="4581128"/>
              <a:ext cx="4464496" cy="2231529"/>
            </a:xfrm>
            <a:prstGeom prst="rect">
              <a:avLst/>
            </a:prstGeom>
            <a:noFill/>
          </p:spPr>
        </p:pic>
        <p:sp>
          <p:nvSpPr>
            <p:cNvPr id="50" name="Explosion 1 49"/>
            <p:cNvSpPr/>
            <p:nvPr/>
          </p:nvSpPr>
          <p:spPr>
            <a:xfrm>
              <a:off x="1403647" y="2937141"/>
              <a:ext cx="7200801" cy="3744417"/>
            </a:xfrm>
            <a:prstGeom prst="irregularSeal1">
              <a:avLst/>
            </a:prstGeom>
            <a:solidFill>
              <a:srgbClr val="FFFF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51" name="Gruppieren 17"/>
          <p:cNvGrpSpPr/>
          <p:nvPr/>
        </p:nvGrpSpPr>
        <p:grpSpPr>
          <a:xfrm>
            <a:off x="0" y="-27383"/>
            <a:ext cx="9144000" cy="1311644"/>
            <a:chOff x="0" y="-27383"/>
            <a:chExt cx="9144000" cy="1311644"/>
          </a:xfrm>
        </p:grpSpPr>
        <p:pic>
          <p:nvPicPr>
            <p:cNvPr id="52" name="Picture 2" descr="C:\Users\lutz\Desktop\exp_logo.jpg"/>
            <p:cNvPicPr>
              <a:picLocks noChangeAspect="1" noChangeArrowheads="1"/>
            </p:cNvPicPr>
            <p:nvPr/>
          </p:nvPicPr>
          <p:blipFill>
            <a:blip r:embed="rId3" cstate="print"/>
            <a:srcRect t="21106"/>
            <a:stretch>
              <a:fillRect/>
            </a:stretch>
          </p:blipFill>
          <p:spPr bwMode="auto">
            <a:xfrm>
              <a:off x="0" y="-27383"/>
              <a:ext cx="9144000" cy="1311644"/>
            </a:xfrm>
            <a:prstGeom prst="rect">
              <a:avLst/>
            </a:prstGeom>
            <a:noFill/>
          </p:spPr>
        </p:pic>
        <p:sp>
          <p:nvSpPr>
            <p:cNvPr id="53" name="Textfeld 52"/>
            <p:cNvSpPr txBox="1"/>
            <p:nvPr/>
          </p:nvSpPr>
          <p:spPr>
            <a:xfrm>
              <a:off x="3036793" y="303039"/>
              <a:ext cx="2701381" cy="461665"/>
            </a:xfrm>
            <a:prstGeom prst="rect">
              <a:avLst/>
            </a:prstGeom>
            <a:noFill/>
          </p:spPr>
          <p:txBody>
            <a:bodyPr wrap="none" rtlCol="0">
              <a:spAutoFit/>
            </a:bodyPr>
            <a:lstStyle/>
            <a:p>
              <a:r>
                <a:rPr lang="de-DE" sz="2400" b="1" dirty="0" smtClean="0">
                  <a:latin typeface="Consolas" pitchFamily="49" charset="0"/>
                  <a:cs typeface="Consolas" pitchFamily="49" charset="0"/>
                </a:rPr>
                <a:t>Experimento</a:t>
              </a:r>
              <a:r>
                <a:rPr lang="de-DE" sz="2400" b="1" dirty="0" smtClean="0">
                  <a:latin typeface="Consolas" pitchFamily="49" charset="0"/>
                  <a:cs typeface="Consolas" pitchFamily="49" charset="0"/>
                  <a:sym typeface="Webdings"/>
                </a:rPr>
                <a:t></a:t>
              </a:r>
              <a:r>
                <a:rPr lang="de-DE" sz="2400" b="1" dirty="0">
                  <a:latin typeface="Consolas" pitchFamily="49" charset="0"/>
                  <a:cs typeface="Consolas" pitchFamily="49" charset="0"/>
                  <a:sym typeface="Webdings"/>
                </a:rPr>
                <a:t>8</a:t>
              </a:r>
              <a:r>
                <a:rPr lang="de-DE" sz="2400" b="1" dirty="0" smtClean="0">
                  <a:latin typeface="Consolas" pitchFamily="49" charset="0"/>
                  <a:cs typeface="Consolas" pitchFamily="49" charset="0"/>
                </a:rPr>
                <a:t>+</a:t>
              </a:r>
              <a:endParaRPr lang="de-DE" sz="2400" b="1" dirty="0">
                <a:latin typeface="Consolas" pitchFamily="49" charset="0"/>
                <a:cs typeface="Consolas" pitchFamily="49" charset="0"/>
              </a:endParaRPr>
            </a:p>
          </p:txBody>
        </p:sp>
      </p:grpSp>
      <p:sp>
        <p:nvSpPr>
          <p:cNvPr id="4" name="Textfeld 3"/>
          <p:cNvSpPr txBox="1"/>
          <p:nvPr/>
        </p:nvSpPr>
        <p:spPr>
          <a:xfrm>
            <a:off x="5661593" y="3284984"/>
            <a:ext cx="3086871" cy="523220"/>
          </a:xfrm>
          <a:prstGeom prst="rect">
            <a:avLst/>
          </a:prstGeom>
          <a:noFill/>
        </p:spPr>
        <p:txBody>
          <a:bodyPr wrap="none" rtlCol="0">
            <a:spAutoFit/>
          </a:bodyPr>
          <a:lstStyle/>
          <a:p>
            <a:r>
              <a:rPr lang="de-DE" sz="2800" b="1" dirty="0" smtClean="0"/>
              <a:t>1-2-4-alle-Methode</a:t>
            </a:r>
            <a:endParaRPr lang="de-DE" b="1" dirty="0"/>
          </a:p>
        </p:txBody>
      </p:sp>
      <p:sp>
        <p:nvSpPr>
          <p:cNvPr id="54" name="Fußzeilenplatzhalter 5"/>
          <p:cNvSpPr>
            <a:spLocks noGrp="1"/>
          </p:cNvSpPr>
          <p:nvPr>
            <p:ph type="ftr" sz="quarter" idx="11"/>
          </p:nvPr>
        </p:nvSpPr>
        <p:spPr>
          <a:xfrm>
            <a:off x="1763688" y="6503671"/>
            <a:ext cx="5688632" cy="365125"/>
          </a:xfrm>
        </p:spPr>
        <p:txBody>
          <a:bodyPr/>
          <a:lstStyle/>
          <a:p>
            <a:r>
              <a:rPr lang="de-DE" dirty="0" smtClean="0"/>
              <a:t>Dr. Lutz  </a:t>
            </a:r>
            <a:r>
              <a:rPr lang="de-DE" dirty="0" err="1" smtClean="0"/>
              <a:t>Stäudel</a:t>
            </a:r>
            <a:r>
              <a:rPr lang="de-DE" dirty="0" smtClean="0"/>
              <a:t>, Leipzig  - Erfahrungsbasiertes  </a:t>
            </a:r>
            <a:r>
              <a:rPr lang="de-DE" dirty="0" smtClean="0"/>
              <a:t>Lernen, Dillingen 14./15.11.14</a:t>
            </a:r>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linds(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linds(horizont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blinds(horizontal)">
                                      <p:cBhvr>
                                        <p:cTn id="2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p:bldP spid="4" grpId="0"/>
    </p:bld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550</Words>
  <Application>Microsoft Office PowerPoint</Application>
  <PresentationFormat>Bildschirmpräsentation (4:3)</PresentationFormat>
  <Paragraphs>166</Paragraphs>
  <Slides>17</Slides>
  <Notes>1</Notes>
  <HiddenSlides>0</HiddenSlides>
  <MMClips>0</MMClips>
  <ScaleCrop>false</ScaleCrop>
  <HeadingPairs>
    <vt:vector size="4" baseType="variant">
      <vt:variant>
        <vt:lpstr>Design</vt:lpstr>
      </vt:variant>
      <vt:variant>
        <vt:i4>1</vt:i4>
      </vt:variant>
      <vt:variant>
        <vt:lpstr>Folientitel</vt:lpstr>
      </vt:variant>
      <vt:variant>
        <vt:i4>17</vt:i4>
      </vt:variant>
    </vt:vector>
  </HeadingPairs>
  <TitlesOfParts>
    <vt:vector size="18" baseType="lpstr">
      <vt:lpstr>Larissa-Design</vt:lpstr>
      <vt:lpstr>Experimentieren  und  Lernsituationen gestalten mit Experimento 8+ </vt:lpstr>
      <vt:lpstr>Ihr Zugang zum Medienportal</vt:lpstr>
      <vt:lpstr>Materialien</vt:lpstr>
      <vt:lpstr>Folie 4</vt:lpstr>
      <vt:lpstr>Folie 5</vt:lpstr>
      <vt:lpstr>LEV VYGOTSKI (1896-1934)</vt:lpstr>
      <vt:lpstr>Folie 7</vt:lpstr>
      <vt:lpstr>Folie 8</vt:lpstr>
      <vt:lpstr>Folie 9</vt:lpstr>
      <vt:lpstr>Folie 10</vt:lpstr>
      <vt:lpstr>Folie 11</vt:lpstr>
      <vt:lpstr>Folie 12</vt:lpstr>
      <vt:lpstr>Folie 13</vt:lpstr>
      <vt:lpstr>Lernen an Stationen </vt:lpstr>
      <vt:lpstr>Folie 15</vt:lpstr>
      <vt:lpstr>Folie 16</vt:lpstr>
      <vt:lpstr>Folie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creator>lutz</dc:creator>
  <cp:lastModifiedBy>LS</cp:lastModifiedBy>
  <cp:revision>59</cp:revision>
  <dcterms:created xsi:type="dcterms:W3CDTF">2012-02-17T13:17:47Z</dcterms:created>
  <dcterms:modified xsi:type="dcterms:W3CDTF">2014-11-15T14:20:31Z</dcterms:modified>
</cp:coreProperties>
</file>